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70" r:id="rId6"/>
    <p:sldId id="28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91" r:id="rId16"/>
    <p:sldId id="271" r:id="rId17"/>
    <p:sldId id="290" r:id="rId18"/>
    <p:sldId id="272" r:id="rId19"/>
    <p:sldId id="273" r:id="rId20"/>
    <p:sldId id="275" r:id="rId21"/>
    <p:sldId id="277" r:id="rId22"/>
    <p:sldId id="279" r:id="rId23"/>
    <p:sldId id="288" r:id="rId24"/>
    <p:sldId id="281" r:id="rId25"/>
    <p:sldId id="282" r:id="rId26"/>
    <p:sldId id="284" r:id="rId27"/>
    <p:sldId id="285" r:id="rId28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Jūsų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nuomone, kas yra kokybiškas ikimokyklinis ugdymas?</a:t>
            </a:r>
          </a:p>
        </c:rich>
      </c:tx>
      <c:layout>
        <c:manualLayout>
          <c:xMode val="edge"/>
          <c:yMode val="edge"/>
          <c:x val="0.16946892655367229"/>
          <c:y val="1.97726149283242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'[pedagogu aud (5).xlsx]Lapas1'!$A$16:$A$26</c:f>
              <c:strCache>
                <c:ptCount val="11"/>
                <c:pt idx="0">
                  <c:v>Neatsakė</c:v>
                </c:pt>
                <c:pt idx="1">
                  <c:v>Kita</c:v>
                </c:pt>
                <c:pt idx="2">
                  <c:v> Pedagogų kvalifikacijos tobulinimas</c:v>
                </c:pt>
                <c:pt idx="3">
                  <c:v>Įstaigų akreditacija, vadovų ir pedagogų atestacija, savianalizė</c:v>
                </c:pt>
                <c:pt idx="4">
                  <c:v>Individualus darbas su ugdytiniais</c:v>
                </c:pt>
                <c:pt idx="5">
                  <c:v>Švietimo dokumentų ir ugdymo filosofijos pokyčiai</c:v>
                </c:pt>
                <c:pt idx="6">
                  <c:v>Ugdymui skiriami finansiniai ir materialiniai ištekliai</c:v>
                </c:pt>
                <c:pt idx="7">
                  <c:v>Bendras vaikų skaičius grupėje</c:v>
                </c:pt>
                <c:pt idx="8">
                  <c:v>Ugdymo organizavimas</c:v>
                </c:pt>
                <c:pt idx="9">
                  <c:v>Pedagogų atsakomybė</c:v>
                </c:pt>
                <c:pt idx="10">
                  <c:v>Pedagogų išsilavinimas bei kompetencija</c:v>
                </c:pt>
              </c:strCache>
            </c:strRef>
          </c:cat>
          <c:val>
            <c:numRef>
              <c:f>'[pedagogu aud (5).xlsx]Lapas1'!$D$16:$D$26</c:f>
              <c:numCache>
                <c:formatCode>0%</c:formatCode>
                <c:ptCount val="11"/>
                <c:pt idx="0">
                  <c:v>5.8823529411764705E-2</c:v>
                </c:pt>
                <c:pt idx="1">
                  <c:v>0.11764705882352941</c:v>
                </c:pt>
                <c:pt idx="2">
                  <c:v>0.94117647058823528</c:v>
                </c:pt>
                <c:pt idx="3">
                  <c:v>0.58823529411764708</c:v>
                </c:pt>
                <c:pt idx="4">
                  <c:v>0.88235294117647056</c:v>
                </c:pt>
                <c:pt idx="5">
                  <c:v>0.52941176470588236</c:v>
                </c:pt>
                <c:pt idx="6">
                  <c:v>0.58823529411764708</c:v>
                </c:pt>
                <c:pt idx="7">
                  <c:v>0.88235294117647056</c:v>
                </c:pt>
                <c:pt idx="8">
                  <c:v>0.94117647058823528</c:v>
                </c:pt>
                <c:pt idx="9">
                  <c:v>0.88235294117647056</c:v>
                </c:pt>
                <c:pt idx="10">
                  <c:v>0.88235294117647056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FD-4144-9FFD-15BE09B5B11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050260384"/>
        <c:axId val="1050264128"/>
      </c:barChart>
      <c:catAx>
        <c:axId val="1050260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050264128"/>
        <c:crosses val="autoZero"/>
        <c:auto val="1"/>
        <c:lblAlgn val="ctr"/>
        <c:lblOffset val="100"/>
        <c:noMultiLvlLbl val="0"/>
      </c:catAx>
      <c:valAx>
        <c:axId val="1050264128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05026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400">
                <a:latin typeface="Times New Roman" panose="02020603050405020304" pitchFamily="18" charset="0"/>
                <a:cs typeface="Times New Roman" panose="02020603050405020304" pitchFamily="18" charset="0"/>
              </a:rPr>
              <a:t>Teikiama</a:t>
            </a:r>
            <a:r>
              <a:rPr lang="lt-LT" sz="14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pagalba specialiųjų poreikių vaikams su kalbos ir komunikavimo sutrikimais (individualiai ir grupelėmis dirba logopedas)</a:t>
            </a:r>
            <a:endParaRPr 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'[pedagogu aud (6) (1).xlsx]Sheet1'!$B$45:$B$47</c:f>
              <c:strCache>
                <c:ptCount val="3"/>
                <c:pt idx="0">
                  <c:v>Nežinau</c:v>
                </c:pt>
                <c:pt idx="1">
                  <c:v>Ne</c:v>
                </c:pt>
                <c:pt idx="2">
                  <c:v>Taip</c:v>
                </c:pt>
              </c:strCache>
            </c:strRef>
          </c:cat>
          <c:val>
            <c:numRef>
              <c:f>'[pedagogu aud (6) (1).xlsx]Sheet1'!$E$45:$E$47</c:f>
              <c:numCache>
                <c:formatCode>0%</c:formatCode>
                <c:ptCount val="3"/>
                <c:pt idx="0">
                  <c:v>0.38356164383561642</c:v>
                </c:pt>
                <c:pt idx="1">
                  <c:v>4.1095890410958902E-2</c:v>
                </c:pt>
                <c:pt idx="2">
                  <c:v>0.52054794520547942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A6-4119-B098-1C9DDE5C6D6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82069912"/>
        <c:axId val="482068600"/>
      </c:barChart>
      <c:catAx>
        <c:axId val="482069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82068600"/>
        <c:crosses val="autoZero"/>
        <c:auto val="1"/>
        <c:lblAlgn val="ctr"/>
        <c:lblOffset val="100"/>
        <c:noMultiLvlLbl val="0"/>
      </c:catAx>
      <c:valAx>
        <c:axId val="482068600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82069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400">
                <a:latin typeface="Times New Roman" panose="02020603050405020304" pitchFamily="18" charset="0"/>
                <a:cs typeface="Times New Roman" panose="02020603050405020304" pitchFamily="18" charset="0"/>
              </a:rPr>
              <a:t>Papildomas muzikai</a:t>
            </a:r>
            <a:r>
              <a:rPr lang="lt-LT" sz="14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gabių vaikų ugdymas (muzikos pedagogės parengtas gabių vaikų ugdymo planas).</a:t>
            </a:r>
            <a:endParaRPr 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'[pedagogu aud (6) (1).xlsx]Sheet1'!$B$52:$B$54</c:f>
              <c:strCache>
                <c:ptCount val="3"/>
                <c:pt idx="0">
                  <c:v>Nežinau</c:v>
                </c:pt>
                <c:pt idx="1">
                  <c:v>Ne</c:v>
                </c:pt>
                <c:pt idx="2">
                  <c:v>Taip</c:v>
                </c:pt>
              </c:strCache>
            </c:strRef>
          </c:cat>
          <c:val>
            <c:numRef>
              <c:f>'[pedagogu aud (6) (1).xlsx]Sheet1'!$E$52:$E$54</c:f>
              <c:numCache>
                <c:formatCode>0%</c:formatCode>
                <c:ptCount val="3"/>
                <c:pt idx="0">
                  <c:v>0.56164383561643838</c:v>
                </c:pt>
                <c:pt idx="1">
                  <c:v>9.5890410958904104E-2</c:v>
                </c:pt>
                <c:pt idx="2">
                  <c:v>0.30136986301369861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87-4FB9-A9F7-7E87C36466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02334536"/>
        <c:axId val="402335520"/>
      </c:barChart>
      <c:catAx>
        <c:axId val="402334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02335520"/>
        <c:crosses val="autoZero"/>
        <c:auto val="1"/>
        <c:lblAlgn val="ctr"/>
        <c:lblOffset val="100"/>
        <c:noMultiLvlLbl val="0"/>
      </c:catAx>
      <c:valAx>
        <c:axId val="402335520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02334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yra dermė tarp įstaigos programos ir valstybės nustatytų reikalavimų?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'[pedagogu aud (5).xlsx]Lapas2'!$A$9:$A$12</c:f>
              <c:strCache>
                <c:ptCount val="4"/>
                <c:pt idx="0">
                  <c:v>Neatsakė</c:v>
                </c:pt>
                <c:pt idx="1">
                  <c:v>Nežinau</c:v>
                </c:pt>
                <c:pt idx="2">
                  <c:v>Ne</c:v>
                </c:pt>
                <c:pt idx="3">
                  <c:v>Taip</c:v>
                </c:pt>
              </c:strCache>
            </c:strRef>
          </c:cat>
          <c:val>
            <c:numRef>
              <c:f>'[pedagogu aud (5).xlsx]Lapas2'!$D$9:$D$12</c:f>
              <c:numCache>
                <c:formatCode>0%</c:formatCode>
                <c:ptCount val="4"/>
                <c:pt idx="0">
                  <c:v>6.25E-2</c:v>
                </c:pt>
                <c:pt idx="1">
                  <c:v>0</c:v>
                </c:pt>
                <c:pt idx="2">
                  <c:v>6.25E-2</c:v>
                </c:pt>
                <c:pt idx="3">
                  <c:v>0.875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6F-492F-A925-12CF42A18B3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11480264"/>
        <c:axId val="311480920"/>
      </c:barChart>
      <c:catAx>
        <c:axId val="311480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1480920"/>
        <c:crosses val="autoZero"/>
        <c:auto val="1"/>
        <c:lblAlgn val="ctr"/>
        <c:lblOffset val="100"/>
        <c:noMultiLvlLbl val="0"/>
      </c:catAx>
      <c:valAx>
        <c:axId val="311480920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11480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Pažymėkite atitinkančius teiginius, kurie jūsų manymu labiausiai atliepia jūsų įstaigos programos aspektus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2002624731768355"/>
          <c:y val="1.95271620710246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'[pedagogu aud (6).xlsx]Lapas3'!$A$1:$A$7</c:f>
              <c:strCache>
                <c:ptCount val="7"/>
                <c:pt idx="0">
                  <c:v>Neatsakė</c:v>
                </c:pt>
                <c:pt idx="1">
                  <c:v>Planuojant veiklas yra atsižvelgiama į vaikų spontaniškai išprovokuotas, nenumatytas veiklas.</c:v>
                </c:pt>
                <c:pt idx="2">
                  <c:v>Grupės rengia ilgalaikius planus (mokslo metams), kurie detalizuojami trumpalaikiuose planuose.</c:v>
                </c:pt>
                <c:pt idx="3">
                  <c:v>Ugdymo proceso planavimas vyksta pagal įstaigos pedagogų sukurtą planavimo modelį.</c:v>
                </c:pt>
                <c:pt idx="4">
                  <c:v>Organizuojant veiklas, bendradarbiauja grupių auklėtojos, kiti specialistai.</c:v>
                </c:pt>
                <c:pt idx="5">
                  <c:v>Veiklos yra integralios. </c:v>
                </c:pt>
                <c:pt idx="6">
                  <c:v>Vaikai ugdomi pagal penkias kompetencijas: socialinę, sveikatos saugojimo, komunikavimo, meninę ir pažinimo. </c:v>
                </c:pt>
              </c:strCache>
            </c:strRef>
          </c:cat>
          <c:val>
            <c:numRef>
              <c:f>'[pedagogu aud (6).xlsx]Lapas3'!$D$1:$D$7</c:f>
              <c:numCache>
                <c:formatCode>0%</c:formatCode>
                <c:ptCount val="7"/>
                <c:pt idx="0">
                  <c:v>5.8823529411764705E-2</c:v>
                </c:pt>
                <c:pt idx="1">
                  <c:v>0.82352941176470584</c:v>
                </c:pt>
                <c:pt idx="2">
                  <c:v>0.94117647058823528</c:v>
                </c:pt>
                <c:pt idx="3">
                  <c:v>0.76470588235294112</c:v>
                </c:pt>
                <c:pt idx="4">
                  <c:v>0.70588235294117652</c:v>
                </c:pt>
                <c:pt idx="5">
                  <c:v>0.82352941176470584</c:v>
                </c:pt>
                <c:pt idx="6">
                  <c:v>0.88235294117647056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5C-4C16-8E7C-2908B81CB09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12777872"/>
        <c:axId val="412781480"/>
      </c:barChart>
      <c:catAx>
        <c:axId val="412777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12781480"/>
        <c:crosses val="autoZero"/>
        <c:auto val="1"/>
        <c:lblAlgn val="ctr"/>
        <c:lblOffset val="100"/>
        <c:noMultiLvlLbl val="0"/>
      </c:catAx>
      <c:valAx>
        <c:axId val="412781480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1277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dirty="0"/>
              <a:t>Teikiama pagalba specialiųjų poreikių vaikams su kalbos ir komunikavimo sutrikimais </a:t>
            </a:r>
            <a:r>
              <a:rPr lang="lt-LT" sz="1800" dirty="0" smtClean="0"/>
              <a:t>(</a:t>
            </a:r>
            <a:r>
              <a:rPr lang="lt-LT" sz="1800" dirty="0"/>
              <a:t>individualiai ir grupelėmis dirba logopedas).</a:t>
            </a:r>
            <a:endParaRPr lang="en-US" sz="1800" dirty="0"/>
          </a:p>
        </c:rich>
      </c:tx>
      <c:layout>
        <c:manualLayout>
          <c:xMode val="edge"/>
          <c:yMode val="edge"/>
          <c:x val="0.1095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'[pedagogu aud (6).xlsx]Lapas4'!$A$1:$A$3</c:f>
              <c:strCache>
                <c:ptCount val="3"/>
                <c:pt idx="0">
                  <c:v>Neatsakė</c:v>
                </c:pt>
                <c:pt idx="1">
                  <c:v>Ne</c:v>
                </c:pt>
                <c:pt idx="2">
                  <c:v>Taip</c:v>
                </c:pt>
              </c:strCache>
            </c:strRef>
          </c:cat>
          <c:val>
            <c:numRef>
              <c:f>'[pedagogu aud (6).xlsx]Lapas4'!$D$1:$D$3</c:f>
              <c:numCache>
                <c:formatCode>0%</c:formatCode>
                <c:ptCount val="3"/>
                <c:pt idx="0">
                  <c:v>5.8823529411764705E-2</c:v>
                </c:pt>
                <c:pt idx="1">
                  <c:v>0</c:v>
                </c:pt>
                <c:pt idx="2">
                  <c:v>0.94117647058823528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5C-4E72-9C1C-9BC3179F1F9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20843848"/>
        <c:axId val="412359752"/>
      </c:barChart>
      <c:catAx>
        <c:axId val="420843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12359752"/>
        <c:crosses val="autoZero"/>
        <c:auto val="1"/>
        <c:lblAlgn val="ctr"/>
        <c:lblOffset val="100"/>
        <c:noMultiLvlLbl val="0"/>
      </c:catAx>
      <c:valAx>
        <c:axId val="412359752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20843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dirty="0"/>
              <a:t>Papildomas muzikai gabių vaikų ugdymas (muzikos pedagogės parengtas muzikai gabių vaikų ugdymo planas)</a:t>
            </a:r>
            <a:endParaRPr lang="en-US" sz="1800" dirty="0"/>
          </a:p>
        </c:rich>
      </c:tx>
      <c:layout>
        <c:manualLayout>
          <c:xMode val="edge"/>
          <c:yMode val="edge"/>
          <c:x val="0.1072707786526684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'[pedagogu aud (6).xlsx]Lapas5'!$A$1:$A$4</c:f>
              <c:strCache>
                <c:ptCount val="4"/>
                <c:pt idx="1">
                  <c:v>Neatsakė</c:v>
                </c:pt>
                <c:pt idx="2">
                  <c:v>Ne</c:v>
                </c:pt>
                <c:pt idx="3">
                  <c:v>Taip</c:v>
                </c:pt>
              </c:strCache>
            </c:strRef>
          </c:cat>
          <c:val>
            <c:numRef>
              <c:f>'[pedagogu aud (6).xlsx]Lapas5'!$D$1:$D$4</c:f>
              <c:numCache>
                <c:formatCode>0%</c:formatCode>
                <c:ptCount val="4"/>
                <c:pt idx="1">
                  <c:v>0.17647058823529413</c:v>
                </c:pt>
                <c:pt idx="2">
                  <c:v>0.41176470588235292</c:v>
                </c:pt>
                <c:pt idx="3">
                  <c:v>0.41176470588235292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D8-4FCC-AAB7-49AA876D23F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53741864"/>
        <c:axId val="353743832"/>
      </c:barChart>
      <c:catAx>
        <c:axId val="353741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53743832"/>
        <c:crosses val="autoZero"/>
        <c:auto val="1"/>
        <c:lblAlgn val="ctr"/>
        <c:lblOffset val="100"/>
        <c:noMultiLvlLbl val="0"/>
      </c:catAx>
      <c:valAx>
        <c:axId val="353743832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53741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Nurodykite 5 svarbiausius veiksnius, kurie, Jūsų požiūriu, turi įtakos ugdymo kokybei?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'[pedagogu aud (6).xlsx]Lapas6'!$B$29</c:f>
              <c:strCache>
                <c:ptCount val="1"/>
                <c:pt idx="0">
                  <c:v>5 balai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'[pedagogu aud (6).xlsx]Lapas6'!$A$30:$A$41</c:f>
              <c:strCache>
                <c:ptCount val="12"/>
                <c:pt idx="0">
                  <c:v>Įstaigos turimos ugdymo priemonės </c:v>
                </c:pt>
                <c:pt idx="1">
                  <c:v>Socialinė aplinka </c:v>
                </c:pt>
                <c:pt idx="2">
                  <c:v>Pedagogų atlyginimas </c:v>
                </c:pt>
                <c:pt idx="3">
                  <c:v>Švietimo ir mokslo ministerijos sprendimai </c:v>
                </c:pt>
                <c:pt idx="4">
                  <c:v>Savivaldybės švietimo padalinio sprendimai </c:v>
                </c:pt>
                <c:pt idx="5">
                  <c:v>Savivaldybės metodinių grupių veikla </c:v>
                </c:pt>
                <c:pt idx="6">
                  <c:v>Įstaigos metodinės grupės veikla </c:v>
                </c:pt>
                <c:pt idx="7">
                  <c:v>Įstaigos vadyba </c:v>
                </c:pt>
                <c:pt idx="8">
                  <c:v>Pedagogo gebėjimas suvokti ugdymo tikslus ir uždavinius </c:v>
                </c:pt>
                <c:pt idx="9">
                  <c:v>Pedagogo bendrosios kompetencijos </c:v>
                </c:pt>
                <c:pt idx="10">
                  <c:v>Pedagogo profesinės kompetencijos </c:v>
                </c:pt>
                <c:pt idx="11">
                  <c:v>Pedagogo atsakomybė </c:v>
                </c:pt>
              </c:strCache>
            </c:strRef>
          </c:cat>
          <c:val>
            <c:numRef>
              <c:f>'[pedagogu aud (6).xlsx]Lapas6'!$B$30:$B$41</c:f>
              <c:numCache>
                <c:formatCode>General</c:formatCode>
                <c:ptCount val="12"/>
                <c:pt idx="0" formatCode="0%">
                  <c:v>0.4375</c:v>
                </c:pt>
                <c:pt idx="2" formatCode="0%">
                  <c:v>0.1875</c:v>
                </c:pt>
                <c:pt idx="3" formatCode="0%">
                  <c:v>0.1875</c:v>
                </c:pt>
                <c:pt idx="4" formatCode="0%">
                  <c:v>6.25E-2</c:v>
                </c:pt>
                <c:pt idx="6" formatCode="0%">
                  <c:v>6.25E-2</c:v>
                </c:pt>
                <c:pt idx="7" formatCode="0%">
                  <c:v>0.25</c:v>
                </c:pt>
                <c:pt idx="8" formatCode="0%">
                  <c:v>0.625</c:v>
                </c:pt>
                <c:pt idx="9" formatCode="0%">
                  <c:v>0.125</c:v>
                </c:pt>
                <c:pt idx="10" formatCode="0%">
                  <c:v>0.625</c:v>
                </c:pt>
                <c:pt idx="11" formatCode="0%">
                  <c:v>0.8125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B6-4852-AB8C-935976A23FA6}"/>
            </c:ext>
          </c:extLst>
        </c:ser>
        <c:ser>
          <c:idx val="1"/>
          <c:order val="1"/>
          <c:tx>
            <c:strRef>
              <c:f>'[pedagogu aud (6).xlsx]Lapas6'!$C$29</c:f>
              <c:strCache>
                <c:ptCount val="1"/>
                <c:pt idx="0">
                  <c:v>4 balai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'[pedagogu aud (6).xlsx]Lapas6'!$A$30:$A$41</c:f>
              <c:strCache>
                <c:ptCount val="12"/>
                <c:pt idx="0">
                  <c:v>Įstaigos turimos ugdymo priemonės </c:v>
                </c:pt>
                <c:pt idx="1">
                  <c:v>Socialinė aplinka </c:v>
                </c:pt>
                <c:pt idx="2">
                  <c:v>Pedagogų atlyginimas </c:v>
                </c:pt>
                <c:pt idx="3">
                  <c:v>Švietimo ir mokslo ministerijos sprendimai </c:v>
                </c:pt>
                <c:pt idx="4">
                  <c:v>Savivaldybės švietimo padalinio sprendimai </c:v>
                </c:pt>
                <c:pt idx="5">
                  <c:v>Savivaldybės metodinių grupių veikla </c:v>
                </c:pt>
                <c:pt idx="6">
                  <c:v>Įstaigos metodinės grupės veikla </c:v>
                </c:pt>
                <c:pt idx="7">
                  <c:v>Įstaigos vadyba </c:v>
                </c:pt>
                <c:pt idx="8">
                  <c:v>Pedagogo gebėjimas suvokti ugdymo tikslus ir uždavinius </c:v>
                </c:pt>
                <c:pt idx="9">
                  <c:v>Pedagogo bendrosios kompetencijos </c:v>
                </c:pt>
                <c:pt idx="10">
                  <c:v>Pedagogo profesinės kompetencijos </c:v>
                </c:pt>
                <c:pt idx="11">
                  <c:v>Pedagogo atsakomybė </c:v>
                </c:pt>
              </c:strCache>
            </c:strRef>
          </c:cat>
          <c:val>
            <c:numRef>
              <c:f>'[pedagogu aud (6).xlsx]Lapas6'!$C$30:$C$41</c:f>
              <c:numCache>
                <c:formatCode>0%</c:formatCode>
                <c:ptCount val="12"/>
                <c:pt idx="0">
                  <c:v>0.125</c:v>
                </c:pt>
                <c:pt idx="1">
                  <c:v>0.125</c:v>
                </c:pt>
                <c:pt idx="7">
                  <c:v>6.25E-2</c:v>
                </c:pt>
                <c:pt idx="8">
                  <c:v>6.25E-2</c:v>
                </c:pt>
                <c:pt idx="9">
                  <c:v>0.3125</c:v>
                </c:pt>
                <c:pt idx="1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B6-4852-AB8C-935976A23FA6}"/>
            </c:ext>
          </c:extLst>
        </c:ser>
        <c:ser>
          <c:idx val="2"/>
          <c:order val="2"/>
          <c:tx>
            <c:strRef>
              <c:f>'[pedagogu aud (6).xlsx]Lapas6'!$D$29</c:f>
              <c:strCache>
                <c:ptCount val="1"/>
                <c:pt idx="0">
                  <c:v>3 balai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'[pedagogu aud (6).xlsx]Lapas6'!$A$30:$A$41</c:f>
              <c:strCache>
                <c:ptCount val="12"/>
                <c:pt idx="0">
                  <c:v>Įstaigos turimos ugdymo priemonės </c:v>
                </c:pt>
                <c:pt idx="1">
                  <c:v>Socialinė aplinka </c:v>
                </c:pt>
                <c:pt idx="2">
                  <c:v>Pedagogų atlyginimas </c:v>
                </c:pt>
                <c:pt idx="3">
                  <c:v>Švietimo ir mokslo ministerijos sprendimai </c:v>
                </c:pt>
                <c:pt idx="4">
                  <c:v>Savivaldybės švietimo padalinio sprendimai </c:v>
                </c:pt>
                <c:pt idx="5">
                  <c:v>Savivaldybės metodinių grupių veikla </c:v>
                </c:pt>
                <c:pt idx="6">
                  <c:v>Įstaigos metodinės grupės veikla </c:v>
                </c:pt>
                <c:pt idx="7">
                  <c:v>Įstaigos vadyba </c:v>
                </c:pt>
                <c:pt idx="8">
                  <c:v>Pedagogo gebėjimas suvokti ugdymo tikslus ir uždavinius </c:v>
                </c:pt>
                <c:pt idx="9">
                  <c:v>Pedagogo bendrosios kompetencijos </c:v>
                </c:pt>
                <c:pt idx="10">
                  <c:v>Pedagogo profesinės kompetencijos </c:v>
                </c:pt>
                <c:pt idx="11">
                  <c:v>Pedagogo atsakomybė </c:v>
                </c:pt>
              </c:strCache>
            </c:strRef>
          </c:cat>
          <c:val>
            <c:numRef>
              <c:f>'[pedagogu aud (6).xlsx]Lapas6'!$D$30:$D$41</c:f>
              <c:numCache>
                <c:formatCode>General</c:formatCode>
                <c:ptCount val="12"/>
                <c:pt idx="0" formatCode="0%">
                  <c:v>6.25E-2</c:v>
                </c:pt>
                <c:pt idx="2" formatCode="0%">
                  <c:v>0.125</c:v>
                </c:pt>
                <c:pt idx="3" formatCode="0%">
                  <c:v>6.25E-2</c:v>
                </c:pt>
                <c:pt idx="4" formatCode="0%">
                  <c:v>6.25E-2</c:v>
                </c:pt>
                <c:pt idx="5" formatCode="0%">
                  <c:v>6.25E-2</c:v>
                </c:pt>
                <c:pt idx="6" formatCode="0%">
                  <c:v>0.1875</c:v>
                </c:pt>
                <c:pt idx="8" formatCode="0%">
                  <c:v>6.25E-2</c:v>
                </c:pt>
                <c:pt idx="10" formatCode="0%">
                  <c:v>6.25E-2</c:v>
                </c:pt>
                <c:pt idx="11" formatCode="0%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B6-4852-AB8C-935976A23FA6}"/>
            </c:ext>
          </c:extLst>
        </c:ser>
        <c:ser>
          <c:idx val="3"/>
          <c:order val="3"/>
          <c:tx>
            <c:strRef>
              <c:f>'[pedagogu aud (6).xlsx]Lapas6'!$E$29</c:f>
              <c:strCache>
                <c:ptCount val="1"/>
                <c:pt idx="0">
                  <c:v>2 balai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'[pedagogu aud (6).xlsx]Lapas6'!$A$30:$A$41</c:f>
              <c:strCache>
                <c:ptCount val="12"/>
                <c:pt idx="0">
                  <c:v>Įstaigos turimos ugdymo priemonės </c:v>
                </c:pt>
                <c:pt idx="1">
                  <c:v>Socialinė aplinka </c:v>
                </c:pt>
                <c:pt idx="2">
                  <c:v>Pedagogų atlyginimas </c:v>
                </c:pt>
                <c:pt idx="3">
                  <c:v>Švietimo ir mokslo ministerijos sprendimai </c:v>
                </c:pt>
                <c:pt idx="4">
                  <c:v>Savivaldybės švietimo padalinio sprendimai </c:v>
                </c:pt>
                <c:pt idx="5">
                  <c:v>Savivaldybės metodinių grupių veikla </c:v>
                </c:pt>
                <c:pt idx="6">
                  <c:v>Įstaigos metodinės grupės veikla </c:v>
                </c:pt>
                <c:pt idx="7">
                  <c:v>Įstaigos vadyba </c:v>
                </c:pt>
                <c:pt idx="8">
                  <c:v>Pedagogo gebėjimas suvokti ugdymo tikslus ir uždavinius </c:v>
                </c:pt>
                <c:pt idx="9">
                  <c:v>Pedagogo bendrosios kompetencijos </c:v>
                </c:pt>
                <c:pt idx="10">
                  <c:v>Pedagogo profesinės kompetencijos </c:v>
                </c:pt>
                <c:pt idx="11">
                  <c:v>Pedagogo atsakomybė </c:v>
                </c:pt>
              </c:strCache>
            </c:strRef>
          </c:cat>
          <c:val>
            <c:numRef>
              <c:f>'[pedagogu aud (6).xlsx]Lapas6'!$E$30:$E$41</c:f>
              <c:numCache>
                <c:formatCode>General</c:formatCode>
                <c:ptCount val="12"/>
                <c:pt idx="3" formatCode="0%">
                  <c:v>6.25E-2</c:v>
                </c:pt>
                <c:pt idx="8" formatCode="0%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B6-4852-AB8C-935976A23FA6}"/>
            </c:ext>
          </c:extLst>
        </c:ser>
        <c:ser>
          <c:idx val="4"/>
          <c:order val="4"/>
          <c:tx>
            <c:strRef>
              <c:f>'[pedagogu aud (6).xlsx]Lapas6'!$F$29</c:f>
              <c:strCache>
                <c:ptCount val="1"/>
                <c:pt idx="0">
                  <c:v>1 balas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'[pedagogu aud (6).xlsx]Lapas6'!$A$30:$A$41</c:f>
              <c:strCache>
                <c:ptCount val="12"/>
                <c:pt idx="0">
                  <c:v>Įstaigos turimos ugdymo priemonės </c:v>
                </c:pt>
                <c:pt idx="1">
                  <c:v>Socialinė aplinka </c:v>
                </c:pt>
                <c:pt idx="2">
                  <c:v>Pedagogų atlyginimas </c:v>
                </c:pt>
                <c:pt idx="3">
                  <c:v>Švietimo ir mokslo ministerijos sprendimai </c:v>
                </c:pt>
                <c:pt idx="4">
                  <c:v>Savivaldybės švietimo padalinio sprendimai </c:v>
                </c:pt>
                <c:pt idx="5">
                  <c:v>Savivaldybės metodinių grupių veikla </c:v>
                </c:pt>
                <c:pt idx="6">
                  <c:v>Įstaigos metodinės grupės veikla </c:v>
                </c:pt>
                <c:pt idx="7">
                  <c:v>Įstaigos vadyba </c:v>
                </c:pt>
                <c:pt idx="8">
                  <c:v>Pedagogo gebėjimas suvokti ugdymo tikslus ir uždavinius </c:v>
                </c:pt>
                <c:pt idx="9">
                  <c:v>Pedagogo bendrosios kompetencijos </c:v>
                </c:pt>
                <c:pt idx="10">
                  <c:v>Pedagogo profesinės kompetencijos </c:v>
                </c:pt>
                <c:pt idx="11">
                  <c:v>Pedagogo atsakomybė </c:v>
                </c:pt>
              </c:strCache>
            </c:strRef>
          </c:cat>
          <c:val>
            <c:numRef>
              <c:f>'[pedagogu aud (6).xlsx]Lapas6'!$F$30:$F$41</c:f>
              <c:numCache>
                <c:formatCode>General</c:formatCode>
                <c:ptCount val="12"/>
                <c:pt idx="2" formatCode="0%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B6-4852-AB8C-935976A23FA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40555960"/>
        <c:axId val="540557928"/>
      </c:barChart>
      <c:catAx>
        <c:axId val="540555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40557928"/>
        <c:crosses val="autoZero"/>
        <c:auto val="1"/>
        <c:lblAlgn val="ctr"/>
        <c:lblOffset val="100"/>
        <c:noMultiLvlLbl val="0"/>
      </c:catAx>
      <c:valAx>
        <c:axId val="540557928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40555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 i="0" baseline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Kokius</a:t>
            </a:r>
            <a:r>
              <a:rPr lang="en-US" sz="1600" b="1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ugdymo</a:t>
            </a:r>
            <a:r>
              <a:rPr lang="lt-LT" sz="1600" b="1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0" baseline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metodus</a:t>
            </a:r>
            <a:r>
              <a:rPr lang="en-US" sz="1600" b="1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0" baseline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1600" b="1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600" b="1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būdus taikote organizuodamos ugdymo(si) procesą?</a:t>
            </a:r>
            <a:endParaRPr lang="en-US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076107459044684"/>
          <c:y val="5.72543916720884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Lapas1!$A$8:$A$9</c:f>
              <c:strCache>
                <c:ptCount val="2"/>
                <c:pt idx="0">
                  <c:v>Neatsakė</c:v>
                </c:pt>
                <c:pt idx="1">
                  <c:v>Atsakė</c:v>
                </c:pt>
              </c:strCache>
            </c:strRef>
          </c:cat>
          <c:val>
            <c:numRef>
              <c:f>Lapas1!$B$8:$B$9</c:f>
              <c:numCache>
                <c:formatCode>0%</c:formatCode>
                <c:ptCount val="2"/>
                <c:pt idx="0">
                  <c:v>0.41176470588235292</c:v>
                </c:pt>
                <c:pt idx="1">
                  <c:v>0.58823529411764708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65-4E46-860D-75B121425BB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7069248"/>
        <c:axId val="537067936"/>
      </c:barChart>
      <c:catAx>
        <c:axId val="537069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7067936"/>
        <c:crosses val="autoZero"/>
        <c:auto val="1"/>
        <c:lblAlgn val="ctr"/>
        <c:lblOffset val="100"/>
        <c:noMultiLvlLbl val="0"/>
      </c:catAx>
      <c:valAx>
        <c:axId val="537067936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37069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ūsų</a:t>
            </a:r>
            <a:r>
              <a:rPr lang="lt-LT" sz="2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nuomone, kas yra kokybiškas ikimokyklinis ugdymas?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'[pedagogu aud (6) (1).xlsx]Sheet1'!$B$10:$B$20</c:f>
              <c:strCache>
                <c:ptCount val="11"/>
                <c:pt idx="0">
                  <c:v>Kita</c:v>
                </c:pt>
                <c:pt idx="1">
                  <c:v>Ugdomojo proceso planavimas pagal įstaigos susikurtą individualią ikimokyklinio ugdymo programą</c:v>
                </c:pt>
                <c:pt idx="2">
                  <c:v> Pedagogų kvalifikacijos tobulinimas</c:v>
                </c:pt>
                <c:pt idx="3">
                  <c:v>Įstaigų akreditacija, vadovų ir pedagogų atestacija, savianalizė</c:v>
                </c:pt>
                <c:pt idx="4">
                  <c:v>Individualus darbas su ugdytiniais</c:v>
                </c:pt>
                <c:pt idx="5">
                  <c:v>Švietimo dokumentų ir ugdymo filosofijos pokyčiai</c:v>
                </c:pt>
                <c:pt idx="6">
                  <c:v>Ugdymui skiriami finansiniai ir materialiniai ištekliai</c:v>
                </c:pt>
                <c:pt idx="7">
                  <c:v>Bendras vaikų skaičius grupėje</c:v>
                </c:pt>
                <c:pt idx="8">
                  <c:v>Ugdymo organizavimas</c:v>
                </c:pt>
                <c:pt idx="9">
                  <c:v>Pedagogų atsakomybė</c:v>
                </c:pt>
                <c:pt idx="10">
                  <c:v>Pedagogų išsilavinimas bei kompetencija</c:v>
                </c:pt>
              </c:strCache>
            </c:strRef>
          </c:cat>
          <c:val>
            <c:numRef>
              <c:f>'[pedagogu aud (6) (1).xlsx]Sheet1'!$E$10:$E$20</c:f>
              <c:numCache>
                <c:formatCode>0%</c:formatCode>
                <c:ptCount val="11"/>
                <c:pt idx="0">
                  <c:v>2.7397260273972601E-2</c:v>
                </c:pt>
                <c:pt idx="1">
                  <c:v>0.46575342465753422</c:v>
                </c:pt>
                <c:pt idx="2">
                  <c:v>0.75342465753424659</c:v>
                </c:pt>
                <c:pt idx="3">
                  <c:v>0.30136986301369861</c:v>
                </c:pt>
                <c:pt idx="4">
                  <c:v>0.56164383561643838</c:v>
                </c:pt>
                <c:pt idx="5">
                  <c:v>0.26027397260273971</c:v>
                </c:pt>
                <c:pt idx="6">
                  <c:v>0.53424657534246578</c:v>
                </c:pt>
                <c:pt idx="7">
                  <c:v>0.54794520547945202</c:v>
                </c:pt>
                <c:pt idx="8">
                  <c:v>0.86301369863013699</c:v>
                </c:pt>
                <c:pt idx="9">
                  <c:v>0.68493150684931503</c:v>
                </c:pt>
                <c:pt idx="10">
                  <c:v>0.82191780821917804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B2-4CB8-80BB-C2BEDECF5BC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33230920"/>
        <c:axId val="433234200"/>
      </c:barChart>
      <c:catAx>
        <c:axId val="433230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33234200"/>
        <c:crosses val="autoZero"/>
        <c:auto val="1"/>
        <c:lblAlgn val="ctr"/>
        <c:lblOffset val="100"/>
        <c:noMultiLvlLbl val="0"/>
      </c:catAx>
      <c:valAx>
        <c:axId val="433234200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33230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>
                <a:latin typeface="Times New Roman" panose="02020603050405020304" pitchFamily="18" charset="0"/>
                <a:cs typeface="Times New Roman" panose="02020603050405020304" pitchFamily="18" charset="0"/>
              </a:rPr>
              <a:t>Kokie veiksniai,</a:t>
            </a:r>
            <a:r>
              <a:rPr lang="lt-LT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Jūsų požiūriu, turi įtakos ikimokyklinio ugdymo kokybei?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'[pedagogu aud (6) (1).xlsx]Sheet1'!$B$28:$B$40</c:f>
              <c:strCache>
                <c:ptCount val="13"/>
                <c:pt idx="0">
                  <c:v>Įstaigos turimos ugdymo priemonės </c:v>
                </c:pt>
                <c:pt idx="1">
                  <c:v>Socialinė aplinka </c:v>
                </c:pt>
                <c:pt idx="2">
                  <c:v>Pedagogų atlyginimas </c:v>
                </c:pt>
                <c:pt idx="3">
                  <c:v>Švietimo ir mokslo ministerijos sprendimai </c:v>
                </c:pt>
                <c:pt idx="4">
                  <c:v>Savivaldybės švietimo padalinio sprendimai </c:v>
                </c:pt>
                <c:pt idx="5">
                  <c:v>Savivaldybės metodinių grupių veikla </c:v>
                </c:pt>
                <c:pt idx="6">
                  <c:v>Įstaigos metodinės grupės veikla </c:v>
                </c:pt>
                <c:pt idx="7">
                  <c:v>Įstaigos vadyba </c:v>
                </c:pt>
                <c:pt idx="8">
                  <c:v>Pedagogo gebėjimas suvokti ugdymo tikslus ir uždavinius </c:v>
                </c:pt>
                <c:pt idx="9">
                  <c:v>Pedagogo bendrosios kompetencijos </c:v>
                </c:pt>
                <c:pt idx="10">
                  <c:v>Pedagogo profesinės kompetencijos </c:v>
                </c:pt>
                <c:pt idx="11">
                  <c:v>Šeimos požiūris į kokybišką ikimokyklinį ugdymą</c:v>
                </c:pt>
                <c:pt idx="12">
                  <c:v>Ikimokyklinio ugdymo pedagogų atsakomybė</c:v>
                </c:pt>
              </c:strCache>
            </c:strRef>
          </c:cat>
          <c:val>
            <c:numRef>
              <c:f>'[pedagogu aud (6) (1).xlsx]Sheet1'!$E$28:$E$40</c:f>
              <c:numCache>
                <c:formatCode>0%</c:formatCode>
                <c:ptCount val="13"/>
                <c:pt idx="0">
                  <c:v>0.35616438356164382</c:v>
                </c:pt>
                <c:pt idx="1">
                  <c:v>0.60273972602739723</c:v>
                </c:pt>
                <c:pt idx="2">
                  <c:v>0.49315068493150682</c:v>
                </c:pt>
                <c:pt idx="3">
                  <c:v>0.13698630136986301</c:v>
                </c:pt>
                <c:pt idx="4">
                  <c:v>0.1095890410958904</c:v>
                </c:pt>
                <c:pt idx="5">
                  <c:v>2.7397260273972601E-2</c:v>
                </c:pt>
                <c:pt idx="6">
                  <c:v>0.17808219178082191</c:v>
                </c:pt>
                <c:pt idx="7">
                  <c:v>0.34246575342465752</c:v>
                </c:pt>
                <c:pt idx="8">
                  <c:v>0.46575342465753422</c:v>
                </c:pt>
                <c:pt idx="9">
                  <c:v>0.54794520547945202</c:v>
                </c:pt>
                <c:pt idx="10">
                  <c:v>0.69863013698630139</c:v>
                </c:pt>
                <c:pt idx="11">
                  <c:v>0.64383561643835618</c:v>
                </c:pt>
                <c:pt idx="12">
                  <c:v>0.64383561643835618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24-4357-8E16-677A09AE89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33115792"/>
        <c:axId val="433127928"/>
      </c:barChart>
      <c:catAx>
        <c:axId val="433115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33127928"/>
        <c:crosses val="autoZero"/>
        <c:auto val="1"/>
        <c:lblAlgn val="ctr"/>
        <c:lblOffset val="100"/>
        <c:noMultiLvlLbl val="0"/>
      </c:catAx>
      <c:valAx>
        <c:axId val="433127928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33115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4752-2721-4890-9ADB-532732AE218F}" type="datetimeFigureOut">
              <a:rPr lang="lt-LT" smtClean="0"/>
              <a:t>2020-09-23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CBB8-62CF-4EBC-8A35-54822FEF6C8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1994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4752-2721-4890-9ADB-532732AE218F}" type="datetimeFigureOut">
              <a:rPr lang="lt-LT" smtClean="0"/>
              <a:t>2020-09-23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CBB8-62CF-4EBC-8A35-54822FEF6C8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5327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4752-2721-4890-9ADB-532732AE218F}" type="datetimeFigureOut">
              <a:rPr lang="lt-LT" smtClean="0"/>
              <a:t>2020-09-23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CBB8-62CF-4EBC-8A35-54822FEF6C8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6013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4752-2721-4890-9ADB-532732AE218F}" type="datetimeFigureOut">
              <a:rPr lang="lt-LT" smtClean="0"/>
              <a:t>2020-09-23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CBB8-62CF-4EBC-8A35-54822FEF6C8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947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4752-2721-4890-9ADB-532732AE218F}" type="datetimeFigureOut">
              <a:rPr lang="lt-LT" smtClean="0"/>
              <a:t>2020-09-23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CBB8-62CF-4EBC-8A35-54822FEF6C8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1031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4752-2721-4890-9ADB-532732AE218F}" type="datetimeFigureOut">
              <a:rPr lang="lt-LT" smtClean="0"/>
              <a:t>2020-09-23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CBB8-62CF-4EBC-8A35-54822FEF6C8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6502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4752-2721-4890-9ADB-532732AE218F}" type="datetimeFigureOut">
              <a:rPr lang="lt-LT" smtClean="0"/>
              <a:t>2020-09-23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CBB8-62CF-4EBC-8A35-54822FEF6C8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0498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4752-2721-4890-9ADB-532732AE218F}" type="datetimeFigureOut">
              <a:rPr lang="lt-LT" smtClean="0"/>
              <a:t>2020-09-23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CBB8-62CF-4EBC-8A35-54822FEF6C8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5286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4752-2721-4890-9ADB-532732AE218F}" type="datetimeFigureOut">
              <a:rPr lang="lt-LT" smtClean="0"/>
              <a:t>2020-09-23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CBB8-62CF-4EBC-8A35-54822FEF6C8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9336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4752-2721-4890-9ADB-532732AE218F}" type="datetimeFigureOut">
              <a:rPr lang="lt-LT" smtClean="0"/>
              <a:t>2020-09-23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CBB8-62CF-4EBC-8A35-54822FEF6C8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2037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4752-2721-4890-9ADB-532732AE218F}" type="datetimeFigureOut">
              <a:rPr lang="lt-LT" smtClean="0"/>
              <a:t>2020-09-23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CBB8-62CF-4EBC-8A35-54822FEF6C8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5724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74752-2721-4890-9ADB-532732AE218F}" type="datetimeFigureOut">
              <a:rPr lang="lt-LT" smtClean="0"/>
              <a:t>2020-09-23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2CBB8-62CF-4EBC-8A35-54822FEF6C8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1293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5954" y="502920"/>
            <a:ext cx="9144000" cy="7077456"/>
          </a:xfrm>
        </p:spPr>
        <p:txBody>
          <a:bodyPr>
            <a:normAutofit fontScale="90000"/>
          </a:bodyPr>
          <a:lstStyle/>
          <a:p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VILNIAUS LOPŠELIO-DARŽELIO</a:t>
            </a:r>
            <a:b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„PAGRANDUKAS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b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DARŽELIO VEIKLOS KOKYBĖS </a:t>
            </a: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ĮSIVERTINIMAS 2018-2019 M.M</a:t>
            </a:r>
            <a:r>
              <a:rPr lang="lt-LT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Vertinimą atliko ir apibendrino:</a:t>
            </a:r>
            <a:b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lt-LT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Vidaus audito darbo grupė:</a:t>
            </a:r>
            <a:br>
              <a:rPr lang="lt-LT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Koordinatorius: l. e. p direktorė Jolanta Gaidelienė</a:t>
            </a:r>
            <a:b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Nariai:</a:t>
            </a:r>
            <a:b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Mokytoja ekspertė Virginija Sauliūtė-Darvydė</a:t>
            </a:r>
            <a:b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Mokytoja metodininkė Daiva Gaidelienė</a:t>
            </a:r>
            <a:b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Vyresnioji mokytoja </a:t>
            </a:r>
            <a:r>
              <a:rPr lang="lt-LT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Jolita Vilčinskaitė-Druskienė</a:t>
            </a:r>
            <a: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m.</a:t>
            </a:r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97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Kaip Jūsų grupėje vyksta ugdymo proceso individualizavimas (specialiųjų poreikių, gabių vaikų ugdyme</a:t>
            </a: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  <a:endParaRPr lang="lt-LT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32224269"/>
              </p:ext>
            </p:extLst>
          </p:nvPr>
        </p:nvGraphicFramePr>
        <p:xfrm>
          <a:off x="838200" y="1690688"/>
          <a:ext cx="5181600" cy="3814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11070882"/>
              </p:ext>
            </p:extLst>
          </p:nvPr>
        </p:nvGraphicFramePr>
        <p:xfrm>
          <a:off x="6172200" y="1690688"/>
          <a:ext cx="5181600" cy="3814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71575" y="5676900"/>
            <a:ext cx="9248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Kita: </a:t>
            </a:r>
          </a:p>
          <a:p>
            <a:r>
              <a:rPr lang="lt-LT" sz="2000" dirty="0" smtClean="0"/>
              <a:t>Vaiko asmeninė asistentė</a:t>
            </a: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10935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872710"/>
              </p:ext>
            </p:extLst>
          </p:nvPr>
        </p:nvGraphicFramePr>
        <p:xfrm>
          <a:off x="1003663" y="1303111"/>
          <a:ext cx="1008234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652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60351"/>
            <a:ext cx="10515600" cy="1045664"/>
          </a:xfrm>
        </p:spPr>
        <p:txBody>
          <a:bodyPr>
            <a:normAutofit/>
          </a:bodyPr>
          <a:lstStyle/>
          <a:p>
            <a:pPr algn="ctr"/>
            <a:r>
              <a:rPr lang="lt-LT" sz="2800" b="1" dirty="0"/>
              <a:t> </a:t>
            </a: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Kuri </a:t>
            </a: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nuostata įsitvirtinusi </a:t>
            </a: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Jūsų įstaigos ugdyme?</a:t>
            </a: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420968"/>
              </p:ext>
            </p:extLst>
          </p:nvPr>
        </p:nvGraphicFramePr>
        <p:xfrm>
          <a:off x="1045029" y="1410792"/>
          <a:ext cx="10101941" cy="5007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3849">
                  <a:extLst>
                    <a:ext uri="{9D8B030D-6E8A-4147-A177-3AD203B41FA5}">
                      <a16:colId xmlns:a16="http://schemas.microsoft.com/office/drawing/2014/main" val="2130252267"/>
                    </a:ext>
                  </a:extLst>
                </a:gridCol>
                <a:gridCol w="446923">
                  <a:extLst>
                    <a:ext uri="{9D8B030D-6E8A-4147-A177-3AD203B41FA5}">
                      <a16:colId xmlns:a16="http://schemas.microsoft.com/office/drawing/2014/main" val="1007236590"/>
                    </a:ext>
                  </a:extLst>
                </a:gridCol>
                <a:gridCol w="445874">
                  <a:extLst>
                    <a:ext uri="{9D8B030D-6E8A-4147-A177-3AD203B41FA5}">
                      <a16:colId xmlns:a16="http://schemas.microsoft.com/office/drawing/2014/main" val="3320154884"/>
                    </a:ext>
                  </a:extLst>
                </a:gridCol>
                <a:gridCol w="445874">
                  <a:extLst>
                    <a:ext uri="{9D8B030D-6E8A-4147-A177-3AD203B41FA5}">
                      <a16:colId xmlns:a16="http://schemas.microsoft.com/office/drawing/2014/main" val="2915874410"/>
                    </a:ext>
                  </a:extLst>
                </a:gridCol>
                <a:gridCol w="445874">
                  <a:extLst>
                    <a:ext uri="{9D8B030D-6E8A-4147-A177-3AD203B41FA5}">
                      <a16:colId xmlns:a16="http://schemas.microsoft.com/office/drawing/2014/main" val="1999740194"/>
                    </a:ext>
                  </a:extLst>
                </a:gridCol>
                <a:gridCol w="446923">
                  <a:extLst>
                    <a:ext uri="{9D8B030D-6E8A-4147-A177-3AD203B41FA5}">
                      <a16:colId xmlns:a16="http://schemas.microsoft.com/office/drawing/2014/main" val="165703583"/>
                    </a:ext>
                  </a:extLst>
                </a:gridCol>
                <a:gridCol w="4306624">
                  <a:extLst>
                    <a:ext uri="{9D8B030D-6E8A-4147-A177-3AD203B41FA5}">
                      <a16:colId xmlns:a16="http://schemas.microsoft.com/office/drawing/2014/main" val="2868658259"/>
                    </a:ext>
                  </a:extLst>
                </a:gridCol>
              </a:tblGrid>
              <a:tr h="5710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 </a:t>
                      </a:r>
                      <a:endParaRPr lang="lt-LT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 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2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1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0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1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2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 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7707858"/>
                  </a:ext>
                </a:extLst>
              </a:tr>
              <a:tr h="2556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Svarbiausia – vaiko poreikiai </a:t>
                      </a:r>
                      <a:endParaRPr lang="lt-LT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Svarbiausia – įstaigos galimybės. </a:t>
                      </a:r>
                      <a:endParaRPr lang="lt-LT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506227"/>
                  </a:ext>
                </a:extLst>
              </a:tr>
              <a:tr h="10526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Grupės aplinkoje vaikas jaučiasi šeimininkas – netrukdydamas kitiems ją keičia, pritaiko žaidimams ir norimai veiklai. </a:t>
                      </a:r>
                      <a:endParaRPr lang="lt-LT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Grupėje šeimininkas yra pedagogas, jis nustato ir nurodo, ką, kur, kada, kaip vaikas gali liesti, imti, su kuo žaisti.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 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7038124"/>
                  </a:ext>
                </a:extLst>
              </a:tr>
              <a:tr h="5113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Pedagogas yra žaidimų ir veiklos partneris. </a:t>
                      </a:r>
                      <a:endParaRPr lang="lt-LT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Pedagogas neprivalo nusileisti iki vaiko žaidimų ar veiklos. </a:t>
                      </a:r>
                      <a:endParaRPr lang="lt-LT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1079606"/>
                  </a:ext>
                </a:extLst>
              </a:tr>
              <a:tr h="796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Pedagogas yra vaikui pavyzdys, vadovas, patarėjas, vaiko tarpininkas. </a:t>
                      </a:r>
                      <a:endParaRPr lang="lt-LT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Pedagogą vaikai savaime privalo gerbti kaip autoritetą.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9895736"/>
                  </a:ext>
                </a:extLst>
              </a:tr>
              <a:tr h="5113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Pedagogas globoja, palaiko, paremia vaiką. </a:t>
                      </a:r>
                      <a:endParaRPr lang="lt-LT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Vaiko globojimui, palaikymui, parėmimui yra šeima – pedagogui tai nepriklauso. </a:t>
                      </a:r>
                      <a:endParaRPr lang="lt-LT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0815821"/>
                  </a:ext>
                </a:extLst>
              </a:tr>
              <a:tr h="1308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Pedagogas pasiūlo vaikui įdomių patirtį plečiančių temų, projektų, žaidimo ir veiklos būdų, žaislų, meno kūrinių, medžiagų, kad aplinka ir veikla būtų įdomi. </a:t>
                      </a:r>
                      <a:endParaRPr lang="lt-LT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Pedagogui svarbu ne įdomumas, o išmokymas skaityti, skaičiuoti; vaikas turi žinoti, kad mokymasis yra darbas – to nori tėvai.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6257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63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982663"/>
          </a:xfrm>
        </p:spPr>
        <p:txBody>
          <a:bodyPr>
            <a:normAutofit/>
          </a:bodyPr>
          <a:lstStyle/>
          <a:p>
            <a:pPr algn="ctr"/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Kuri nuostata įsitvirtinusi Jūsų įstaigos ugdyme? (2)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602814"/>
              </p:ext>
            </p:extLst>
          </p:nvPr>
        </p:nvGraphicFramePr>
        <p:xfrm>
          <a:off x="1095377" y="1419224"/>
          <a:ext cx="10010773" cy="4857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1686">
                  <a:extLst>
                    <a:ext uri="{9D8B030D-6E8A-4147-A177-3AD203B41FA5}">
                      <a16:colId xmlns:a16="http://schemas.microsoft.com/office/drawing/2014/main" val="2826789997"/>
                    </a:ext>
                  </a:extLst>
                </a:gridCol>
                <a:gridCol w="442890">
                  <a:extLst>
                    <a:ext uri="{9D8B030D-6E8A-4147-A177-3AD203B41FA5}">
                      <a16:colId xmlns:a16="http://schemas.microsoft.com/office/drawing/2014/main" val="82230220"/>
                    </a:ext>
                  </a:extLst>
                </a:gridCol>
                <a:gridCol w="441850">
                  <a:extLst>
                    <a:ext uri="{9D8B030D-6E8A-4147-A177-3AD203B41FA5}">
                      <a16:colId xmlns:a16="http://schemas.microsoft.com/office/drawing/2014/main" val="845234983"/>
                    </a:ext>
                  </a:extLst>
                </a:gridCol>
                <a:gridCol w="441850">
                  <a:extLst>
                    <a:ext uri="{9D8B030D-6E8A-4147-A177-3AD203B41FA5}">
                      <a16:colId xmlns:a16="http://schemas.microsoft.com/office/drawing/2014/main" val="1404713174"/>
                    </a:ext>
                  </a:extLst>
                </a:gridCol>
                <a:gridCol w="441850">
                  <a:extLst>
                    <a:ext uri="{9D8B030D-6E8A-4147-A177-3AD203B41FA5}">
                      <a16:colId xmlns:a16="http://schemas.microsoft.com/office/drawing/2014/main" val="1242860691"/>
                    </a:ext>
                  </a:extLst>
                </a:gridCol>
                <a:gridCol w="442890">
                  <a:extLst>
                    <a:ext uri="{9D8B030D-6E8A-4147-A177-3AD203B41FA5}">
                      <a16:colId xmlns:a16="http://schemas.microsoft.com/office/drawing/2014/main" val="3470552563"/>
                    </a:ext>
                  </a:extLst>
                </a:gridCol>
                <a:gridCol w="4267757">
                  <a:extLst>
                    <a:ext uri="{9D8B030D-6E8A-4147-A177-3AD203B41FA5}">
                      <a16:colId xmlns:a16="http://schemas.microsoft.com/office/drawing/2014/main" val="2251465872"/>
                    </a:ext>
                  </a:extLst>
                </a:gridCol>
              </a:tblGrid>
              <a:tr h="4731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 </a:t>
                      </a:r>
                      <a:endParaRPr lang="lt-LT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 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2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1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0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1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2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 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4002729"/>
                  </a:ext>
                </a:extLst>
              </a:tr>
              <a:tr h="773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Pedagogas atstovauja vaikui ir gina jo teises.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 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Kai nuo mažens pedagogas gins vaiko teises, vaikas nežinos, kad yra kur kas svarbiau vaiko pareigos. </a:t>
                      </a:r>
                      <a:endParaRPr lang="lt-LT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4345565"/>
                  </a:ext>
                </a:extLst>
              </a:tr>
              <a:tr h="773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Pedagogas numato, planuoja veiklą. </a:t>
                      </a:r>
                      <a:endParaRPr lang="lt-LT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Tokio amžiaus vaikų ugdymas yra laisvas, spontaniškas, reikia ne planavimo, o tiesiog buvimo drauge su vaikais. </a:t>
                      </a:r>
                      <a:endParaRPr lang="lt-LT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2727245"/>
                  </a:ext>
                </a:extLst>
              </a:tr>
              <a:tr h="1805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Palaikydamas bendravimo ir bendradarbiavimo idėją, jautrumą kitam, tinkamą vaikų jausmų raišką pedagogas drauge su vaikais kuria elgesio taisykles, skatina sekti geru pavyzdžių, pratina susitartų taisyklių laikytis. </a:t>
                      </a:r>
                      <a:endParaRPr lang="lt-LT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Tokio amžiaus vaikai yra per maži kurtis taisykles – pedagogas žino jas, pasako ir kontroliuoja, drausmina, kad taisyklių būtų laikomasi.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5898228"/>
                  </a:ext>
                </a:extLst>
              </a:tr>
              <a:tr h="10316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Pedagogas stebi, analizuoja, tiria, apmąsto, prognozuoja vaiko raidą.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8935" algn="l"/>
                        </a:tabLst>
                      </a:pPr>
                      <a:r>
                        <a:rPr lang="lt-LT" sz="1200" dirty="0">
                          <a:effectLst/>
                        </a:rPr>
                        <a:t> 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Vaiko raidos prognozei, tyrimui, analizei įstaigoje yra specialios paskirties darbuotojai – psichologai, socialiniai darbuotojai ir pan., pedagogui ši veikla nepriklauso. </a:t>
                      </a:r>
                      <a:endParaRPr lang="lt-LT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0492430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168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33251"/>
              </p:ext>
            </p:extLst>
          </p:nvPr>
        </p:nvGraphicFramePr>
        <p:xfrm>
          <a:off x="1619250" y="1120774"/>
          <a:ext cx="9344025" cy="487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545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45971"/>
          </a:xfrm>
        </p:spPr>
        <p:txBody>
          <a:bodyPr>
            <a:normAutofit/>
          </a:bodyPr>
          <a:lstStyle/>
          <a:p>
            <a:pPr algn="ctr"/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Vilniaus lopšelio-darželio „Pagrandukas“ </a:t>
            </a:r>
            <a:b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vaikų  ugdomojoje veikloje taikomi </a:t>
            </a:r>
            <a:b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pagrindiniai metodai ir būdai.</a:t>
            </a:r>
            <a:endParaRPr lang="lt-LT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2249424"/>
            <a:ext cx="10515600" cy="4178807"/>
          </a:xfrm>
        </p:spPr>
        <p:txBody>
          <a:bodyPr>
            <a:normAutofit lnSpcReduction="10000"/>
          </a:bodyPr>
          <a:lstStyle/>
          <a:p>
            <a:pPr algn="just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Siekdami užtikrinti kokybišką vaikų ugdymo(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procesą, Vilniaus lopšelio-darželio „Pagrandukas“ pedagogai ugdomojoje veikloje taiko šiuos pagrindinius metodus ir būdus: pokalbius, pasakojimus, diskusijas, interviu, „minčių lietų“, „labirintą“, sąvokų žemėlapius, demonstravimą, kūrybinius-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vaidmeninius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žaidimus, imitacinius žaidimus, darbą grupelėmis, darbą poromis, individualią veiklą, vaikų inicijuotą veiklą,  mokymąsi bendradarbiaujant,  pažintines tiriamąsias išvykas, edukacinius užsiėmimus  netradicinėje aplinkoje, stebėjimus, bandymus, tyrinėjimus, eksperimentus, projektų metodą, kinestetinio ugdymo(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elementų taikymą, kvėpavimo ir smėlio terapiją, Informacines kompiuterines technologijas.    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08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994" y="1897833"/>
            <a:ext cx="10515600" cy="3074761"/>
          </a:xfrm>
        </p:spPr>
        <p:txBody>
          <a:bodyPr>
            <a:normAutofit/>
          </a:bodyPr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Vilniaus lopšelį-darželį „Pagrandukas“</a:t>
            </a:r>
            <a:b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lankančių vaikų tėvų  </a:t>
            </a:r>
            <a:b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apklausos rezultatų analizė </a:t>
            </a:r>
            <a:b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327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Apklausoje dalyvavusių tėvų skaičius</a:t>
            </a:r>
            <a:endParaRPr lang="lt-LT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Vilniaus lopšelio-darželio „Pagrandukas“ tėveliams išdalintos 95 apklausos anketos. Iš jų atsakytos 73 - tai sudaro </a:t>
            </a: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76,84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apklausoje dalyvavusiųjų. </a:t>
            </a: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23,16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gavusiųjų anketas neišreiškė savo nuomonės apie ugdymosi proceso kokybę. 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20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983912"/>
              </p:ext>
            </p:extLst>
          </p:nvPr>
        </p:nvGraphicFramePr>
        <p:xfrm>
          <a:off x="1057275" y="447675"/>
          <a:ext cx="10037445" cy="574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8699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386300"/>
              </p:ext>
            </p:extLst>
          </p:nvPr>
        </p:nvGraphicFramePr>
        <p:xfrm>
          <a:off x="838200" y="819150"/>
          <a:ext cx="10515600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432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827314"/>
            <a:ext cx="10186851" cy="53496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t-LT" b="1" dirty="0"/>
          </a:p>
          <a:p>
            <a:pPr marL="0" indent="0" algn="ctr">
              <a:buNone/>
            </a:pPr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sritis. Vaiko ugdymas ir ugdymasis </a:t>
            </a:r>
            <a:endParaRPr lang="lt-LT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Veiklos rodiklis-2.3. Ugdymo(</a:t>
            </a:r>
            <a:r>
              <a:rPr lang="lt-LT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proceso kokybė</a:t>
            </a:r>
          </a:p>
          <a:p>
            <a:pPr marL="0" indent="0" algn="ctr">
              <a:buNone/>
            </a:pPr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2.3.1. Ugdomosios veiklos tikslingumas, veiksmingumas, kūrybiškumas,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sistemingumas;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2.3.2. Ugdymo organizavimo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kokybė;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2.3.3. Mokytojo ir ugdytinio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sąveika;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2.3.4. Ugdymosi motyvacijos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palaikymas.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6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25550"/>
          </a:xfrm>
        </p:spPr>
        <p:txBody>
          <a:bodyPr>
            <a:normAutofit/>
          </a:bodyPr>
          <a:lstStyle/>
          <a:p>
            <a:pPr lvl="0" algn="ctr"/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ugdymo  įstaigoje  vyksta ugdomojo  proceso individualizavimas (specialiųjų poreikių, gabių vaikų ugdyme</a:t>
            </a:r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  <a:endParaRPr lang="lt-L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a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10716079"/>
              </p:ext>
            </p:extLst>
          </p:nvPr>
        </p:nvGraphicFramePr>
        <p:xfrm>
          <a:off x="838200" y="1825625"/>
          <a:ext cx="5181600" cy="334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a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3973637"/>
              </p:ext>
            </p:extLst>
          </p:nvPr>
        </p:nvGraphicFramePr>
        <p:xfrm>
          <a:off x="6172200" y="1825625"/>
          <a:ext cx="5181600" cy="334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72200" y="5276850"/>
            <a:ext cx="5181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Papildomas muzikos ugdymas vyksta tik už papildomą mokestį.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Žinomas tik būrelis.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7730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525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Kuri nuostata labiausiai įsitvirtinusi Jūsų įstaigos ugdyme? </a:t>
            </a:r>
            <a:endParaRPr lang="lt-L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240502"/>
              </p:ext>
            </p:extLst>
          </p:nvPr>
        </p:nvGraphicFramePr>
        <p:xfrm>
          <a:off x="838200" y="1106456"/>
          <a:ext cx="10515600" cy="5478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4373">
                  <a:extLst>
                    <a:ext uri="{9D8B030D-6E8A-4147-A177-3AD203B41FA5}">
                      <a16:colId xmlns:a16="http://schemas.microsoft.com/office/drawing/2014/main" val="1707192047"/>
                    </a:ext>
                  </a:extLst>
                </a:gridCol>
                <a:gridCol w="1132377">
                  <a:extLst>
                    <a:ext uri="{9D8B030D-6E8A-4147-A177-3AD203B41FA5}">
                      <a16:colId xmlns:a16="http://schemas.microsoft.com/office/drawing/2014/main" val="4132562686"/>
                    </a:ext>
                  </a:extLst>
                </a:gridCol>
                <a:gridCol w="1112552">
                  <a:extLst>
                    <a:ext uri="{9D8B030D-6E8A-4147-A177-3AD203B41FA5}">
                      <a16:colId xmlns:a16="http://schemas.microsoft.com/office/drawing/2014/main" val="2955013637"/>
                    </a:ext>
                  </a:extLst>
                </a:gridCol>
                <a:gridCol w="1099723">
                  <a:extLst>
                    <a:ext uri="{9D8B030D-6E8A-4147-A177-3AD203B41FA5}">
                      <a16:colId xmlns:a16="http://schemas.microsoft.com/office/drawing/2014/main" val="995367023"/>
                    </a:ext>
                  </a:extLst>
                </a:gridCol>
                <a:gridCol w="1113719">
                  <a:extLst>
                    <a:ext uri="{9D8B030D-6E8A-4147-A177-3AD203B41FA5}">
                      <a16:colId xmlns:a16="http://schemas.microsoft.com/office/drawing/2014/main" val="169759305"/>
                    </a:ext>
                  </a:extLst>
                </a:gridCol>
                <a:gridCol w="1079898">
                  <a:extLst>
                    <a:ext uri="{9D8B030D-6E8A-4147-A177-3AD203B41FA5}">
                      <a16:colId xmlns:a16="http://schemas.microsoft.com/office/drawing/2014/main" val="3458941100"/>
                    </a:ext>
                  </a:extLst>
                </a:gridCol>
                <a:gridCol w="932958">
                  <a:extLst>
                    <a:ext uri="{9D8B030D-6E8A-4147-A177-3AD203B41FA5}">
                      <a16:colId xmlns:a16="http://schemas.microsoft.com/office/drawing/2014/main" val="19509202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 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 balas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2 balai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 balai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4 balai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5 balai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neatsakė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12634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Svarbiausia – vaiko poreikiai 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0%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18%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22%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32%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26%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53798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Įstaigoje yra užtikrinama vaiko psichinė ir fizinė sveikatą, garantuojamas jo socialinis saugumas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0%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4%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21%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55%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18%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5505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Grupės aplinkoje vaikas jaučiasi šeimininkas – netrukdydamas kitiems ją keičia, pritaiko žaidimams ir norimai veiklai. 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4%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30%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33%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7%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25%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89575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Pedagogas yra žaidimų ir veiklos partneris. 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11%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26%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37%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22%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64420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Pedagogas yra vaikui pavyzdys, vadovas, patarėjas, vaiko tarpininkas. 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5%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19%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48%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23%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37216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Pedagogas globoja, palaiko, paremia vaiką. 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0%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0%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7%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12%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62%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19%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83299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Pedagogas pasiūlo vaikui įdomių patirtį plečiančių temų, projektų, žaidimo ir veiklos būdų, žaislų, meno kūrinių, medžiagų, kad aplinka ir veikla būtų įdomi. 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0%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11%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16%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52%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19%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678926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Pedagogui svarbu ne įdomumas, o išmokymas skaityti, skaičiuoti; vaikas turi žinoti, kad mokymasis yra darbas – to nori tėvai.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14%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15%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25%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8%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14%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25%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002408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Pedagogas atstovauja vaikui ir gina jo teises. 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0%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3%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19%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23%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34%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21%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61386268"/>
                  </a:ext>
                </a:extLst>
              </a:tr>
              <a:tr h="205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Kai nuo mažens pedagogas gins vaiko teises, vaikas nežinos, kad yra kur kas svarbiau vaiko pareigos.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11%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8%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30%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10%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10%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32%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750442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Pedagogas numato, planuoja veiklą. 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0%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5%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21%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55%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18%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972947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</a:rPr>
                        <a:t>Tokio amžiaus vaikų ugdymas yra laisvas, spontaniškas, reikia ne planavimo, o tiesiog buvimo drauge su vaikais.</a:t>
                      </a:r>
                      <a:endParaRPr lang="lt-L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23%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21%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19%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7%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10%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</a:rPr>
                        <a:t>21%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52730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60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018227"/>
              </p:ext>
            </p:extLst>
          </p:nvPr>
        </p:nvGraphicFramePr>
        <p:xfrm>
          <a:off x="804863" y="765842"/>
          <a:ext cx="10487024" cy="5218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3382">
                  <a:extLst>
                    <a:ext uri="{9D8B030D-6E8A-4147-A177-3AD203B41FA5}">
                      <a16:colId xmlns:a16="http://schemas.microsoft.com/office/drawing/2014/main" val="2822177416"/>
                    </a:ext>
                  </a:extLst>
                </a:gridCol>
                <a:gridCol w="1129301">
                  <a:extLst>
                    <a:ext uri="{9D8B030D-6E8A-4147-A177-3AD203B41FA5}">
                      <a16:colId xmlns:a16="http://schemas.microsoft.com/office/drawing/2014/main" val="1650582642"/>
                    </a:ext>
                  </a:extLst>
                </a:gridCol>
                <a:gridCol w="1109527">
                  <a:extLst>
                    <a:ext uri="{9D8B030D-6E8A-4147-A177-3AD203B41FA5}">
                      <a16:colId xmlns:a16="http://schemas.microsoft.com/office/drawing/2014/main" val="1315345571"/>
                    </a:ext>
                  </a:extLst>
                </a:gridCol>
                <a:gridCol w="1096735">
                  <a:extLst>
                    <a:ext uri="{9D8B030D-6E8A-4147-A177-3AD203B41FA5}">
                      <a16:colId xmlns:a16="http://schemas.microsoft.com/office/drawing/2014/main" val="3969709097"/>
                    </a:ext>
                  </a:extLst>
                </a:gridCol>
                <a:gridCol w="1110692">
                  <a:extLst>
                    <a:ext uri="{9D8B030D-6E8A-4147-A177-3AD203B41FA5}">
                      <a16:colId xmlns:a16="http://schemas.microsoft.com/office/drawing/2014/main" val="3593916611"/>
                    </a:ext>
                  </a:extLst>
                </a:gridCol>
                <a:gridCol w="1076965">
                  <a:extLst>
                    <a:ext uri="{9D8B030D-6E8A-4147-A177-3AD203B41FA5}">
                      <a16:colId xmlns:a16="http://schemas.microsoft.com/office/drawing/2014/main" val="3161391681"/>
                    </a:ext>
                  </a:extLst>
                </a:gridCol>
                <a:gridCol w="930422">
                  <a:extLst>
                    <a:ext uri="{9D8B030D-6E8A-4147-A177-3AD203B41FA5}">
                      <a16:colId xmlns:a16="http://schemas.microsoft.com/office/drawing/2014/main" val="1867562023"/>
                    </a:ext>
                  </a:extLst>
                </a:gridCol>
              </a:tblGrid>
              <a:tr h="1289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Palaikydamas bendravimo ir bendradarbiavimo idėją, jautrumą kitam, tinkamą vaikų jausmų raišką pedagogas drauge su vaikais kuria elgesio taisykles, skatina sekti geru pavyzdžių, pratina susitartų taisyklių laikytis. 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0%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3%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1%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27%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51%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18%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extLst>
                  <a:ext uri="{0D108BD9-81ED-4DB2-BD59-A6C34878D82A}">
                    <a16:rowId xmlns:a16="http://schemas.microsoft.com/office/drawing/2014/main" val="4290966945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Pedagogas stebi, analizuoja, tiria, apmąsto, prognozuoja vaiko raidą. 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1%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3%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11%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25%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37%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23%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extLst>
                  <a:ext uri="{0D108BD9-81ED-4DB2-BD59-A6C34878D82A}">
                    <a16:rowId xmlns:a16="http://schemas.microsoft.com/office/drawing/2014/main" val="2145013195"/>
                  </a:ext>
                </a:extLst>
              </a:tr>
              <a:tr h="966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Šeima, kaip vienas iš svarbiausių ugdymo sėkmę lemiančių veiksnių, domisi vaiko ugdymu, noriai įsitraukia į ugdomąsias veiklas vykstančias grupėje ar įstaigoje.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0%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0%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12%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18%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48%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22%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extLst>
                  <a:ext uri="{0D108BD9-81ED-4DB2-BD59-A6C34878D82A}">
                    <a16:rowId xmlns:a16="http://schemas.microsoft.com/office/drawing/2014/main" val="4231082607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Už vaiko ugdymą yra atsakingi pedagogai – šeimai tai nepriklauso.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48%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7%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10%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3%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4%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29%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extLst>
                  <a:ext uri="{0D108BD9-81ED-4DB2-BD59-A6C34878D82A}">
                    <a16:rowId xmlns:a16="http://schemas.microsoft.com/office/drawing/2014/main" val="3364479600"/>
                  </a:ext>
                </a:extLst>
              </a:tr>
              <a:tr h="966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Įstaigos bendruomenės bendradarbiavimas grindžiamas tarpusavio pagarba ir supratingumu (tėvai – pedagogai, tėvai – įstaigos vadovas, įstaigos vadovas – pedagogai ir pan.)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0%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1%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8%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15%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53%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22%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extLst>
                  <a:ext uri="{0D108BD9-81ED-4DB2-BD59-A6C34878D82A}">
                    <a16:rowId xmlns:a16="http://schemas.microsoft.com/office/drawing/2014/main" val="901191110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Kita 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0%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0%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0%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>
                          <a:effectLst/>
                        </a:rPr>
                        <a:t>0%</a:t>
                      </a:r>
                      <a:endParaRPr lang="lt-L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0%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600" dirty="0">
                          <a:effectLst/>
                        </a:rPr>
                        <a:t>0%</a:t>
                      </a:r>
                      <a:endParaRPr lang="lt-L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4" marR="56474" marT="0" marB="0" anchor="b"/>
                </a:tc>
                <a:extLst>
                  <a:ext uri="{0D108BD9-81ED-4DB2-BD59-A6C34878D82A}">
                    <a16:rowId xmlns:a16="http://schemas.microsoft.com/office/drawing/2014/main" val="2391165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9995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05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t-L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pasiūlymai ikimokyklinio ugdymo kokybės gerinimui (1)</a:t>
            </a: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0850"/>
            <a:ext cx="10515600" cy="4186970"/>
          </a:xfrm>
        </p:spPr>
        <p:txBody>
          <a:bodyPr>
            <a:normAutofit/>
          </a:bodyPr>
          <a:lstStyle/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Pateikti daugiau  vaizdinės medžiagos tėvams  apie vaikų veiklas įtaigoje.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Organizuoti mažiau mokamų, atvažiuojamųjų spektaklių/renginių vaikams.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Inicijuoti daugiau vaikų akiratį plečiančių veiklų.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Skirti  vaikams daugiau  individualaus dėmesio ugdomųjų veiklų metu.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Ieškoti įvairesnių ugdymo metodų ir priemonių, kurie labiau sudomintų vaiką.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Daugiau pozityvumo, kūrybiškumo ir paskatinimo vaikams ugdomajame procese.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Organizuoti daugiau meninės-kūrybinės veiklos.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Skirti daugiau dėmesio vaikų fizinės, psichinės, emocinės sveikatos stiprinimui.</a:t>
            </a:r>
          </a:p>
          <a:p>
            <a:endParaRPr lang="lt-L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44040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5368"/>
            <a:ext cx="10515600" cy="1121769"/>
          </a:xfrm>
        </p:spPr>
        <p:txBody>
          <a:bodyPr>
            <a:normAutofit/>
          </a:bodyPr>
          <a:lstStyle/>
          <a:p>
            <a:pPr algn="ctr"/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Apibendrinimas (1)</a:t>
            </a:r>
            <a:endParaRPr lang="lt-LT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Svarbiausi įstaigoje įvertinti ir išryškėję veiksniai,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sąlygojantys ikimokyklinio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ugdymo kokybę:</a:t>
            </a:r>
          </a:p>
          <a:p>
            <a:pPr marL="0" indent="0">
              <a:buNone/>
            </a:pPr>
            <a:endParaRPr lang="lt-LT" sz="2400" dirty="0" smtClean="0"/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ugdymo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organizavimas; </a:t>
            </a:r>
            <a:endParaRPr lang="lt-L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pedagogų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kvalifikacijos tobulinimas; </a:t>
            </a:r>
            <a:endParaRPr lang="lt-L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pedagogų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atsakomybė; </a:t>
            </a:r>
            <a:endParaRPr lang="lt-L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pedagogų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išsilavinimas bei kompetencija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individualus darbas su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ugdytiniais;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dermė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tarp įstaigos programos ir valstybės nustatytų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reikalavimų.</a:t>
            </a:r>
          </a:p>
          <a:p>
            <a:endParaRPr lang="lt-LT" sz="1600" dirty="0" smtClean="0"/>
          </a:p>
          <a:p>
            <a:endParaRPr lang="lt-LT" dirty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71660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Apibendrinimas (2) </a:t>
            </a:r>
            <a:endParaRPr lang="lt-LT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eiginiai, kurie labiausiai atliepia įstaigos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programos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aspektus:</a:t>
            </a:r>
          </a:p>
          <a:p>
            <a:pPr marL="0" lvl="0" indent="0">
              <a:buNone/>
            </a:pPr>
            <a:endParaRPr lang="lt-LT" sz="2400" dirty="0" smtClean="0"/>
          </a:p>
          <a:p>
            <a:pPr lvl="0"/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Vaikai ugdomi pagal penkias kompetencijas: socialinę, sveikatos saugojimo, komunikavimo, meninę ir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pažinimo; 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Veiklos yra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integralios; 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Organizuojant veiklas, bendradarbiauja grupių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pedagogai,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kiti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specialistai;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Ugdymo proceso planavimas vyksta pagal įstaigos pedagogų sukurtą planavimo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modelį;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Grupės rengia ilgalaikius planus (mokslo metams), kurie detalizuojami trumpalaikiuose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planuose;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Planuojant veiklas yra atsižvelgiama į vaikų spontaniškai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inicijuotas,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nenumatytas veiklas.</a:t>
            </a:r>
          </a:p>
          <a:p>
            <a:pPr marL="0" lvl="0" indent="0">
              <a:buNone/>
            </a:pPr>
            <a:endParaRPr lang="lt-LT" sz="2400" dirty="0" smtClean="0"/>
          </a:p>
          <a:p>
            <a:endParaRPr lang="lt-LT" sz="2400" dirty="0" smtClean="0"/>
          </a:p>
          <a:p>
            <a:pPr marL="0" lvl="0" indent="0">
              <a:buNone/>
            </a:pPr>
            <a:endParaRPr lang="lt-LT" sz="2400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01205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104775"/>
            <a:ext cx="10515600" cy="838200"/>
          </a:xfrm>
        </p:spPr>
        <p:txBody>
          <a:bodyPr>
            <a:normAutofit/>
          </a:bodyPr>
          <a:lstStyle/>
          <a:p>
            <a:pPr algn="ctr"/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Apibendrinimas  (3) </a:t>
            </a:r>
            <a:endParaRPr lang="lt-LT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019174"/>
            <a:ext cx="10515600" cy="56416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lt-LT" sz="2000" b="1" dirty="0"/>
              <a:t>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Nuostatos labiausiai įsitvirtinusios įstaigos ugdyme: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Svarbiausia – vaiko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poreikiai; 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Pedagogas yra žaidimų ir veiklos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partneris; 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Pedagogas yra vaikui pavyzdys, vadovas, patarėjas, vaiko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tarpininkas; 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Pedagogas pasiūlo vaikui įdomių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veiklos būdų: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projektų,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žaidimų, veiklos netradicinėje aplinkoje 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pan.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Pedagogas numato, planuoja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veiklą; 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Įstaigos  bendruomenės bendradarbiavimas grindžiamas tarpusavio pagarba ir supratingumu;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Pedagogas stebi, analizuoja, tiria, apmąsto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vaiko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pasiekimus ir pažangą. 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2000" dirty="0"/>
          </a:p>
          <a:p>
            <a:pPr marL="0" indent="0">
              <a:buNone/>
            </a:pP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4994267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3746"/>
          </a:xfrm>
        </p:spPr>
        <p:txBody>
          <a:bodyPr>
            <a:normAutofit/>
          </a:bodyPr>
          <a:lstStyle/>
          <a:p>
            <a:pPr algn="ctr"/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Išvados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9475"/>
            <a:ext cx="10515600" cy="3384550"/>
          </a:xfrm>
        </p:spPr>
        <p:txBody>
          <a:bodyPr/>
          <a:lstStyle/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Skatinti pedagogus aktyviau bendradarbiauti su tėvais, ieškoti naujų bedradarbiavimo būdų.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Pagal galimybes skirti kiek įmanoma daugiau individualaus dėmesio vaikui.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Ieškoti ir naudoti efektyvesnius ugdymo būdus, metodus ir priemones organizuojant ugdomąją veiklą.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Daugiau dėmesio skirti socialinių – emocinių vaiko kompetencijų ugdymui.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Daugiau dėmesio skirti aktyvioms veikloms tiek grupėse, tiek lauke.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Vaikų ugymą labiau organizuoti grindžiant pozityvumu, kūrybiškumu, vaikų skatinimu ir pan.;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Organizuojant papildomas menines-kūrybines veiklas, atsižvelgti  į individualius  vaikų poreikius.</a:t>
            </a:r>
          </a:p>
          <a:p>
            <a:endParaRPr lang="lt-L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96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320"/>
            <a:ext cx="10515600" cy="4759642"/>
          </a:xfrm>
        </p:spPr>
        <p:txBody>
          <a:bodyPr/>
          <a:lstStyle/>
          <a:p>
            <a:pPr marL="0" indent="0" algn="ctr">
              <a:buNone/>
            </a:pP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Tyrimo aktualumas</a:t>
            </a:r>
          </a:p>
          <a:p>
            <a:pPr marL="0" indent="0" algn="just">
              <a:buNone/>
            </a:pP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Ikimokyklinio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ugdymo kokybė ir jos vertinimas šiandien tampa vis aktualesnis, nes daro didelę įtaką vėlesniems vaikų akademiniams pasiekimams, socialinės adaptacijos kompetencijoms bei 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emocinei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raidai, kurie yra būtini konkurencingoje ir žiniomis grindžiamoje visuomenėje. Taigi, didėjant kokybės svarbai Lietuvos švietimo sistemoje, aktualu pažvelgti į dabartinę situaciją ir analizuoti ikimokyklinio ugdymo paslaugos kokybės klausimus Vilniaus 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lopšelyje-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darželyje „Pagrandukas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0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166" y="1132114"/>
            <a:ext cx="10047514" cy="48010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Tikslas: 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Kurti ikimokyklinę įstaigą kaip nuolat besimokančią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organizaciją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kurios nariai kartu aptaria savo veiklos kokybę, susitaria dėl jos tobulinimo krypčių bei būdų ir siekia juos įgyvendinti.</a:t>
            </a:r>
          </a:p>
          <a:p>
            <a:pPr marL="0" indent="0" algn="just">
              <a:buNone/>
            </a:pP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Uždaviniai: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Rinkti patikimus duomenis apie ikimokyklinės įstaigos veiklą;</a:t>
            </a:r>
          </a:p>
          <a:p>
            <a:pPr lvl="0"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Išsiaiškinti veiklos privalumus ir trūkumus;</a:t>
            </a:r>
          </a:p>
          <a:p>
            <a:pPr lvl="0"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Susitarti dėl tobulinimo prioritetų;</a:t>
            </a:r>
          </a:p>
          <a:p>
            <a:pPr lvl="0" algn="just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Atliekant veiklos vertinimą,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laikytis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konfidencialumo ir objektyvumo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principų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3791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1880416"/>
            <a:ext cx="10515600" cy="2735126"/>
          </a:xfrm>
        </p:spPr>
        <p:txBody>
          <a:bodyPr/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Lopšelio-darželio „Pagrandukas“</a:t>
            </a:r>
            <a:b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pedagogų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apklausos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rezultatų analizė </a:t>
            </a:r>
            <a:b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4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Apklausoje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dalyvavusių pedagogų skaičius</a:t>
            </a:r>
            <a:endParaRPr lang="lt-L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Apklausoje dalyvavo 16 Vilniaus lopšelio-darželio „Pagrandukas“  pedagogų – tai sudaro 100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dalyvavusi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ųjų.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160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150713"/>
              </p:ext>
            </p:extLst>
          </p:nvPr>
        </p:nvGraphicFramePr>
        <p:xfrm>
          <a:off x="1107894" y="600075"/>
          <a:ext cx="9855926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551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57680"/>
              </p:ext>
            </p:extLst>
          </p:nvPr>
        </p:nvGraphicFramePr>
        <p:xfrm>
          <a:off x="1845674" y="1240791"/>
          <a:ext cx="858447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382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098783"/>
              </p:ext>
            </p:extLst>
          </p:nvPr>
        </p:nvGraphicFramePr>
        <p:xfrm>
          <a:off x="1210492" y="997765"/>
          <a:ext cx="9559834" cy="5203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94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1861</Words>
  <Application>Microsoft Office PowerPoint</Application>
  <PresentationFormat>Plačiaekranė</PresentationFormat>
  <Paragraphs>322</Paragraphs>
  <Slides>27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Theme</vt:lpstr>
      <vt:lpstr>VILNIAUS LOPŠELIO-DARŽELIO  „PAGRANDUKAS“  DARŽELIO VEIKLOS KOKYBĖS  ĮSIVERTINIMAS 2018-2019 M.M                                          Vertinimą atliko ir apibendrino:                      Vidaus audito darbo grupė:                                                            Koordinatorius: l. e. p direktorė Jolanta Gaidelienė   Nariai:                                                   Mokytoja ekspertė Virginija Sauliūtė-Darvydė                                          Mokytoja metodininkė Daiva Gaidelienė                                                         Vyresnioji mokytoja Jolita Vilčinskaitė-Druskienė  2019 m.  </vt:lpstr>
      <vt:lpstr>„PowerPoint“ pateiktis</vt:lpstr>
      <vt:lpstr>„PowerPoint“ pateiktis</vt:lpstr>
      <vt:lpstr>„PowerPoint“ pateiktis</vt:lpstr>
      <vt:lpstr>Lopšelio-darželio „Pagrandukas“  pedagogų  apklausos rezultatų analizė  </vt:lpstr>
      <vt:lpstr>Apklausoje dalyvavusių pedagogų skaičius</vt:lpstr>
      <vt:lpstr>„PowerPoint“ pateiktis</vt:lpstr>
      <vt:lpstr>„PowerPoint“ pateiktis</vt:lpstr>
      <vt:lpstr>„PowerPoint“ pateiktis</vt:lpstr>
      <vt:lpstr>Kaip Jūsų grupėje vyksta ugdymo proceso individualizavimas (specialiųjų poreikių, gabių vaikų ugdyme)?</vt:lpstr>
      <vt:lpstr>„PowerPoint“ pateiktis</vt:lpstr>
      <vt:lpstr> Kuri nuostata įsitvirtinusi Jūsų įstaigos ugdyme? (1)</vt:lpstr>
      <vt:lpstr>Kuri nuostata įsitvirtinusi Jūsų įstaigos ugdyme? (2)</vt:lpstr>
      <vt:lpstr>„PowerPoint“ pateiktis</vt:lpstr>
      <vt:lpstr>Vilniaus lopšelio-darželio „Pagrandukas“  vaikų  ugdomojoje veikloje taikomi   pagrindiniai metodai ir būdai.</vt:lpstr>
      <vt:lpstr>Vilniaus lopšelį-darželį „Pagrandukas“ lankančių vaikų tėvų   apklausos rezultatų analizė  </vt:lpstr>
      <vt:lpstr>Apklausoje dalyvavusių tėvų skaičius</vt:lpstr>
      <vt:lpstr>„PowerPoint“ pateiktis</vt:lpstr>
      <vt:lpstr>„PowerPoint“ pateiktis</vt:lpstr>
      <vt:lpstr>Ar ugdymo  įstaigoje  vyksta ugdomojo  proceso individualizavimas (specialiųjų poreikių, gabių vaikų ugdyme)?</vt:lpstr>
      <vt:lpstr>Kuri nuostata labiausiai įsitvirtinusi Jūsų įstaigos ugdyme? </vt:lpstr>
      <vt:lpstr>„PowerPoint“ pateiktis</vt:lpstr>
      <vt:lpstr>Tėvų pasiūlymai ikimokyklinio ugdymo kokybės gerinimui (1)</vt:lpstr>
      <vt:lpstr>Apibendrinimas (1)</vt:lpstr>
      <vt:lpstr>Apibendrinimas (2) </vt:lpstr>
      <vt:lpstr>Apibendrinimas  (3) </vt:lpstr>
      <vt:lpstr>Išvados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VILNIAUS LOPŠELIS – DARŽELIS „PAGRANDUKAS“ DARŽELIO VEIKLOS KOKYBĖS ĮSIVERTINIMAS 2018-2019 M.M</dc:title>
  <dc:creator>Virginija Darvyde</dc:creator>
  <cp:lastModifiedBy>Jolanta</cp:lastModifiedBy>
  <cp:revision>113</cp:revision>
  <dcterms:created xsi:type="dcterms:W3CDTF">2019-05-31T04:34:11Z</dcterms:created>
  <dcterms:modified xsi:type="dcterms:W3CDTF">2020-09-23T06:16:57Z</dcterms:modified>
</cp:coreProperties>
</file>