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60" r:id="rId4"/>
    <p:sldId id="259" r:id="rId5"/>
    <p:sldId id="261" r:id="rId6"/>
    <p:sldId id="262" r:id="rId7"/>
    <p:sldId id="263" r:id="rId8"/>
    <p:sldId id="265" r:id="rId9"/>
    <p:sldId id="280" r:id="rId10"/>
    <p:sldId id="276" r:id="rId11"/>
    <p:sldId id="275" r:id="rId12"/>
    <p:sldId id="268" r:id="rId13"/>
    <p:sldId id="269" r:id="rId14"/>
    <p:sldId id="278" r:id="rId15"/>
    <p:sldId id="283" r:id="rId16"/>
    <p:sldId id="270" r:id="rId17"/>
    <p:sldId id="272" r:id="rId18"/>
    <p:sldId id="273" r:id="rId19"/>
    <p:sldId id="279" r:id="rId20"/>
    <p:sldId id="277" r:id="rId21"/>
    <p:sldId id="281" r:id="rId22"/>
  </p:sldIdLst>
  <p:sldSz cx="12192000" cy="6858000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Vidutinis stilius 2 – paryškinima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7" autoAdjust="0"/>
    <p:restoredTop sz="94660"/>
  </p:normalViewPr>
  <p:slideViewPr>
    <p:cSldViewPr snapToGrid="0">
      <p:cViewPr varScale="1">
        <p:scale>
          <a:sx n="77" d="100"/>
          <a:sy n="77" d="100"/>
        </p:scale>
        <p:origin x="59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 smtClean="0"/>
              <a:t>Spustelėkite norėdami redaguoti šablono paantraštės stilių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2/1/2021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2/1/2021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2/1/2021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2/1/2021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2/1/2021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2/1/2021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2/1/2021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lt-LT" smtClean="0"/>
              <a:t>Spustelėkite piktogr. norėdami įtraukti pav.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nė nuotrauka su antraš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lt-LT" smtClean="0"/>
              <a:t>Spustelėkite piktogr. norėdami įtraukti pav.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2/1/2021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vadinima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siūlymas su antraš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lt-LT" smtClean="0"/>
              <a:t>Redaguoti šablono teksto stilius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rtelės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tulpel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2/1/2021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aveikslėlis skilty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lt-LT" smtClean="0"/>
              <a:t>Spustelėkite piktogr. norėdami įtraukti pav.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lt-LT" smtClean="0"/>
              <a:t>Spustelėkite piktogr. norėdami įtraukti pav.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lt-LT" smtClean="0"/>
              <a:t>Spustelėkite piktogr. norėdami įtraukti pav.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2/1/2021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2/1/2021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agrandukas.vilnius.lt/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ctrTitle"/>
          </p:nvPr>
        </p:nvSpPr>
        <p:spPr>
          <a:xfrm>
            <a:off x="139486" y="201479"/>
            <a:ext cx="12052514" cy="2355742"/>
          </a:xfrm>
        </p:spPr>
        <p:txBody>
          <a:bodyPr/>
          <a:lstStyle/>
          <a:p>
            <a:r>
              <a:rPr lang="lt-LT" sz="4800" dirty="0" smtClean="0"/>
              <a:t>       Vilniaus lopšelis/darželis</a:t>
            </a:r>
            <a:br>
              <a:rPr lang="lt-LT" sz="4800" dirty="0" smtClean="0"/>
            </a:br>
            <a:r>
              <a:rPr lang="lt-LT" sz="4800" dirty="0" smtClean="0"/>
              <a:t>           ,,Pagrandukas‘‘</a:t>
            </a:r>
            <a:r>
              <a:rPr lang="lt-LT" sz="4800" b="1" dirty="0" smtClean="0"/>
              <a:t/>
            </a:r>
            <a:br>
              <a:rPr lang="lt-LT" sz="4800" b="1" dirty="0" smtClean="0"/>
            </a:br>
            <a:r>
              <a:rPr lang="lt-LT" sz="4800" b="1" dirty="0" smtClean="0"/>
              <a:t>           </a:t>
            </a:r>
            <a:endParaRPr lang="lt-LT" sz="4000" b="1" dirty="0"/>
          </a:p>
        </p:txBody>
      </p:sp>
      <p:sp>
        <p:nvSpPr>
          <p:cNvPr id="3" name="Antrinis pavadinimas 2"/>
          <p:cNvSpPr>
            <a:spLocks noGrp="1"/>
          </p:cNvSpPr>
          <p:nvPr>
            <p:ph type="subTitle" idx="1"/>
          </p:nvPr>
        </p:nvSpPr>
        <p:spPr>
          <a:xfrm>
            <a:off x="1154955" y="3208149"/>
            <a:ext cx="8825658" cy="2293749"/>
          </a:xfrm>
        </p:spPr>
        <p:txBody>
          <a:bodyPr>
            <a:noAutofit/>
          </a:bodyPr>
          <a:lstStyle/>
          <a:p>
            <a:r>
              <a:rPr lang="lt-LT" sz="4000" b="1" dirty="0" smtClean="0">
                <a:solidFill>
                  <a:srgbClr val="92D050"/>
                </a:solidFill>
              </a:rPr>
              <a:t>2020 </a:t>
            </a:r>
            <a:r>
              <a:rPr lang="lt-LT" sz="4000" b="1" dirty="0">
                <a:solidFill>
                  <a:srgbClr val="92D050"/>
                </a:solidFill>
              </a:rPr>
              <a:t>metų veiklų </a:t>
            </a:r>
            <a:r>
              <a:rPr lang="lt-LT" sz="4000" b="1" dirty="0" smtClean="0">
                <a:solidFill>
                  <a:srgbClr val="92D050"/>
                </a:solidFill>
              </a:rPr>
              <a:t>ataskaita</a:t>
            </a:r>
          </a:p>
          <a:p>
            <a:endParaRPr lang="lt-LT" sz="4000" b="1" dirty="0">
              <a:solidFill>
                <a:srgbClr val="92D050"/>
              </a:solidFill>
            </a:endParaRPr>
          </a:p>
          <a:p>
            <a:r>
              <a:rPr lang="lt-LT" sz="1800" b="1" dirty="0" smtClean="0">
                <a:solidFill>
                  <a:srgbClr val="92D050"/>
                </a:solidFill>
              </a:rPr>
              <a:t>Direktorė Vida Kisielienė</a:t>
            </a:r>
            <a:r>
              <a:rPr lang="lt-LT" sz="1800" dirty="0">
                <a:solidFill>
                  <a:srgbClr val="92D050"/>
                </a:solidFill>
              </a:rPr>
              <a:t/>
            </a:r>
            <a:br>
              <a:rPr lang="lt-LT" sz="1800" dirty="0">
                <a:solidFill>
                  <a:srgbClr val="92D050"/>
                </a:solidFill>
              </a:rPr>
            </a:br>
            <a:endParaRPr lang="lt-LT" sz="1800" dirty="0">
              <a:solidFill>
                <a:srgbClr val="92D05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100" y="317500"/>
            <a:ext cx="2870699" cy="2565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5596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646111" y="490818"/>
            <a:ext cx="9755189" cy="1579282"/>
          </a:xfrm>
        </p:spPr>
        <p:txBody>
          <a:bodyPr/>
          <a:lstStyle/>
          <a:p>
            <a:pPr fontAlgn="base" hangingPunct="0"/>
            <a:r>
              <a:rPr lang="lt-LT" b="1" dirty="0" smtClean="0"/>
              <a:t>Statistiniai duomenys</a:t>
            </a:r>
            <a:r>
              <a:rPr lang="lt-LT" dirty="0"/>
              <a:t/>
            </a:r>
            <a:br>
              <a:rPr lang="lt-LT" dirty="0"/>
            </a:br>
            <a:r>
              <a:rPr lang="lt-LT" dirty="0"/>
              <a:t/>
            </a:r>
            <a:br>
              <a:rPr lang="lt-LT" dirty="0"/>
            </a:b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242171" y="1164399"/>
            <a:ext cx="11949829" cy="3472823"/>
          </a:xfrm>
        </p:spPr>
        <p:txBody>
          <a:bodyPr>
            <a:normAutofit fontScale="25000" lnSpcReduction="20000"/>
          </a:bodyPr>
          <a:lstStyle/>
          <a:p>
            <a:pPr fontAlgn="base" hangingPunct="0"/>
            <a:r>
              <a:rPr lang="lt-LT" dirty="0"/>
              <a:t> </a:t>
            </a:r>
          </a:p>
          <a:p>
            <a:r>
              <a:rPr lang="lt-LT" sz="9600" dirty="0" smtClean="0"/>
              <a:t>Darželis įgyvendina ikimokyklinio ugdymo programą ,,Pagrandukas‘‘(2018 m.)</a:t>
            </a:r>
            <a:endParaRPr lang="lt-LT" sz="9600" dirty="0"/>
          </a:p>
          <a:p>
            <a:r>
              <a:rPr lang="lt-LT" sz="9600" dirty="0"/>
              <a:t>Organizacinė struktūra. </a:t>
            </a:r>
            <a:r>
              <a:rPr lang="lt-LT" sz="9600" dirty="0" smtClean="0"/>
              <a:t>Įstaiga yra biudžetinė. </a:t>
            </a:r>
            <a:r>
              <a:rPr lang="lt-LT" sz="9600" dirty="0"/>
              <a:t>S</a:t>
            </a:r>
            <a:r>
              <a:rPr lang="lt-LT" sz="9600" dirty="0" smtClean="0"/>
              <a:t>teigėjas </a:t>
            </a:r>
            <a:r>
              <a:rPr lang="lt-LT" sz="9600" dirty="0"/>
              <a:t>–Vilniaus m. miesto savivaldybės taryba. </a:t>
            </a:r>
            <a:r>
              <a:rPr lang="lt-LT" sz="9600" dirty="0" smtClean="0"/>
              <a:t>Darželiui vadovauja </a:t>
            </a:r>
            <a:r>
              <a:rPr lang="lt-LT" sz="9600" dirty="0"/>
              <a:t>direktorius; </a:t>
            </a:r>
            <a:r>
              <a:rPr lang="lt-LT" sz="9600" dirty="0" smtClean="0"/>
              <a:t>dirba 1pavaduotojas </a:t>
            </a:r>
            <a:r>
              <a:rPr lang="lt-LT" sz="9600" dirty="0"/>
              <a:t>ugdymui, 1 pavaduotojas  ūkio reikalams . </a:t>
            </a:r>
            <a:r>
              <a:rPr lang="lt-LT" sz="9600" dirty="0" smtClean="0"/>
              <a:t>Dirba 17 pedagoginių darbuotojų, 6 mokytojo padėjėjai,19 aptarnaujančio personalo. </a:t>
            </a:r>
          </a:p>
          <a:p>
            <a:r>
              <a:rPr lang="lt-LT" sz="9600" dirty="0" smtClean="0"/>
              <a:t>Lopšelį/darželį  lanko 134 ikimokyklinio amžiaus vaikai( 6 grupės).</a:t>
            </a:r>
          </a:p>
          <a:p>
            <a:r>
              <a:rPr lang="lt-LT" sz="9600" dirty="0" smtClean="0"/>
              <a:t>Veikiantys </a:t>
            </a:r>
            <a:r>
              <a:rPr lang="lt-LT" sz="9600" dirty="0"/>
              <a:t>savivaldos organai: </a:t>
            </a:r>
            <a:r>
              <a:rPr lang="lt-LT" sz="9600" dirty="0" smtClean="0"/>
              <a:t>įstaigos  taryba, mokytojų taryba, grupių tėvų </a:t>
            </a:r>
            <a:r>
              <a:rPr lang="lt-LT" sz="9600" dirty="0"/>
              <a:t>komitetai. </a:t>
            </a:r>
            <a:endParaRPr lang="lt-LT" sz="9600" dirty="0" smtClean="0"/>
          </a:p>
          <a:p>
            <a:r>
              <a:rPr lang="lt-LT" sz="9600" dirty="0" smtClean="0"/>
              <a:t>Darželis vadovaujasi </a:t>
            </a:r>
            <a:r>
              <a:rPr lang="lt-LT" sz="9600" dirty="0"/>
              <a:t>švietimą reglamentuojančiais dokumentais. </a:t>
            </a:r>
            <a:r>
              <a:rPr lang="lt-LT" sz="9600" dirty="0" smtClean="0"/>
              <a:t>2020 </a:t>
            </a:r>
            <a:r>
              <a:rPr lang="lt-LT" sz="9600" dirty="0"/>
              <a:t>metų </a:t>
            </a:r>
            <a:r>
              <a:rPr lang="lt-LT" sz="9600" dirty="0" smtClean="0"/>
              <a:t>metinė </a:t>
            </a:r>
            <a:r>
              <a:rPr lang="lt-LT" sz="9600" dirty="0"/>
              <a:t>veiklos programa rengta vadovaujantis </a:t>
            </a:r>
            <a:r>
              <a:rPr lang="lt-LT" sz="9600" dirty="0" smtClean="0"/>
              <a:t>strateginiu </a:t>
            </a:r>
            <a:r>
              <a:rPr lang="lt-LT" sz="9600" dirty="0"/>
              <a:t>planu ,vidaus įsivertinimo </a:t>
            </a:r>
            <a:r>
              <a:rPr lang="lt-LT" sz="9600" dirty="0" smtClean="0"/>
              <a:t>rezultatais; metinėje </a:t>
            </a:r>
            <a:r>
              <a:rPr lang="lt-LT" sz="9600" dirty="0"/>
              <a:t>veiklos programoje numatyti atsakingi konkretūs asmenys. </a:t>
            </a:r>
            <a:r>
              <a:rPr lang="lt-LT" sz="9600" dirty="0" smtClean="0"/>
              <a:t>bendruomenė </a:t>
            </a:r>
            <a:r>
              <a:rPr lang="lt-LT" sz="9600" dirty="0"/>
              <a:t>sistemingai supažindinama su naujais aktualiais dokumentais. Pagrindiniai mokyklos veiklos klausimai ir problemos sprendžiami </a:t>
            </a:r>
            <a:r>
              <a:rPr lang="lt-LT" sz="9600" dirty="0" smtClean="0"/>
              <a:t>kartu.</a:t>
            </a:r>
            <a:endParaRPr lang="lt-LT" sz="9600" dirty="0"/>
          </a:p>
        </p:txBody>
      </p:sp>
    </p:spTree>
    <p:extLst>
      <p:ext uri="{BB962C8B-B14F-4D97-AF65-F5344CB8AC3E}">
        <p14:creationId xmlns:p14="http://schemas.microsoft.com/office/powerpoint/2010/main" val="2191305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/>
              <a:t>Vaikų ugdymas </a:t>
            </a:r>
            <a:endParaRPr lang="lt-LT" b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12735" y="1152983"/>
            <a:ext cx="11887200" cy="5265746"/>
          </a:xfrm>
        </p:spPr>
        <p:txBody>
          <a:bodyPr>
            <a:noAutofit/>
          </a:bodyPr>
          <a:lstStyle/>
          <a:p>
            <a:r>
              <a:rPr lang="lt-LT" sz="2800" dirty="0" smtClean="0"/>
              <a:t>Vaikų ugdymas organizuojamas pagal  lopšelio/darželio ikimokyklinio ugdymo programą ,,Pagrandukas‘‘(2017 m.) ir tarptautinę programą,,</a:t>
            </a:r>
            <a:r>
              <a:rPr lang="lt-LT" sz="2800" dirty="0" err="1" smtClean="0"/>
              <a:t>Zipio</a:t>
            </a:r>
            <a:r>
              <a:rPr lang="lt-LT" sz="2800" dirty="0" smtClean="0"/>
              <a:t> draugai‘‘.</a:t>
            </a:r>
          </a:p>
          <a:p>
            <a:r>
              <a:rPr lang="lt-LT" sz="2800" dirty="0" smtClean="0"/>
              <a:t>Įstaigoje užtikrinamas </a:t>
            </a:r>
            <a:r>
              <a:rPr lang="lt-LT" sz="2800" dirty="0"/>
              <a:t>kokybiškas ugdymas saugioje ir sveikoje aplinkoje. Kiekvienam </a:t>
            </a:r>
            <a:r>
              <a:rPr lang="lt-LT" sz="2800" dirty="0" smtClean="0"/>
              <a:t>vaikui padedama </a:t>
            </a:r>
            <a:r>
              <a:rPr lang="lt-LT" sz="2800" dirty="0"/>
              <a:t>ugdytis pagal jo gebėjimus, poreikius ir išgales, formuotis kaip asmenybei, ugdytis pilietinę ir tautinę savimonę, įgyti kompetencijas, būtinas tolesniam mokymuisi ir prasmingam, aktyviam gyvenimui šiuolaikinėje visuomenėje. </a:t>
            </a:r>
            <a:endParaRPr lang="lt-LT" sz="2800" dirty="0" smtClean="0"/>
          </a:p>
          <a:p>
            <a:r>
              <a:rPr lang="lt-LT" sz="2800" dirty="0" smtClean="0"/>
              <a:t>Vaikai toliau ugdymą(</a:t>
            </a:r>
            <a:r>
              <a:rPr lang="lt-LT" sz="2800" dirty="0" err="1" smtClean="0"/>
              <a:t>si</a:t>
            </a:r>
            <a:r>
              <a:rPr lang="lt-LT" sz="2800" dirty="0" smtClean="0"/>
              <a:t>)tęsia Karaliaus Mindaugo mokykloje.</a:t>
            </a:r>
          </a:p>
        </p:txBody>
      </p:sp>
    </p:spTree>
    <p:extLst>
      <p:ext uri="{BB962C8B-B14F-4D97-AF65-F5344CB8AC3E}">
        <p14:creationId xmlns:p14="http://schemas.microsoft.com/office/powerpoint/2010/main" val="2970945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/>
              <a:t>Mokytojų, specialistų komanda </a:t>
            </a:r>
            <a:endParaRPr lang="lt-LT" b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54983" y="1152983"/>
            <a:ext cx="12037017" cy="5480292"/>
          </a:xfrm>
        </p:spPr>
        <p:txBody>
          <a:bodyPr>
            <a:normAutofit fontScale="25000" lnSpcReduction="20000"/>
          </a:bodyPr>
          <a:lstStyle/>
          <a:p>
            <a:endParaRPr lang="lt-LT" dirty="0" smtClean="0"/>
          </a:p>
          <a:p>
            <a:endParaRPr lang="lt-LT" dirty="0"/>
          </a:p>
          <a:p>
            <a:r>
              <a:rPr lang="lt-LT" sz="12800" dirty="0" smtClean="0"/>
              <a:t>Vaikų pažangos rezultatams </a:t>
            </a:r>
            <a:r>
              <a:rPr lang="lt-LT" sz="12800" dirty="0"/>
              <a:t>daro įtaką tai, kad </a:t>
            </a:r>
            <a:r>
              <a:rPr lang="lt-LT" sz="12800" dirty="0" smtClean="0"/>
              <a:t>dirba nuolat besimokanti pedagogų komanda:</a:t>
            </a:r>
          </a:p>
          <a:p>
            <a:pPr marL="0" indent="0">
              <a:buNone/>
            </a:pPr>
            <a:r>
              <a:rPr lang="lt-LT" sz="12800" dirty="0" smtClean="0"/>
              <a:t>1 mokytojas ekspertas, 4 mokytojai metodininkai, 3 vyresnieji </a:t>
            </a:r>
            <a:r>
              <a:rPr lang="lt-LT" sz="12800" dirty="0"/>
              <a:t>mokytojai, </a:t>
            </a:r>
            <a:r>
              <a:rPr lang="lt-LT" sz="12800" dirty="0" smtClean="0"/>
              <a:t>logopedė </a:t>
            </a:r>
            <a:r>
              <a:rPr lang="lt-LT" sz="12800" dirty="0" err="1" smtClean="0"/>
              <a:t>metodininkė.Pedagogai</a:t>
            </a:r>
            <a:r>
              <a:rPr lang="lt-LT" sz="12800" dirty="0" smtClean="0"/>
              <a:t> , </a:t>
            </a:r>
            <a:r>
              <a:rPr lang="lt-LT" sz="12800" dirty="0"/>
              <a:t>neatsilikdami nuo laikmečio, nuolat kelia savo kvalifikaciją. Kvalifikacijos tobulinimo prioritetai nustatomi įvertinus bendruomenės </a:t>
            </a:r>
            <a:r>
              <a:rPr lang="lt-LT" sz="12800" dirty="0" smtClean="0"/>
              <a:t>poreikius: 2020 m. buvo </a:t>
            </a:r>
            <a:r>
              <a:rPr lang="lt-LT" sz="12800" dirty="0"/>
              <a:t>organizuoti </a:t>
            </a:r>
            <a:r>
              <a:rPr lang="lt-LT" sz="12800" dirty="0" smtClean="0"/>
              <a:t> 8  seminarai ugdymo </a:t>
            </a:r>
            <a:r>
              <a:rPr lang="lt-LT" sz="12800" dirty="0"/>
              <a:t>tobulinimo klausimais. </a:t>
            </a:r>
          </a:p>
        </p:txBody>
      </p:sp>
    </p:spTree>
    <p:extLst>
      <p:ext uri="{BB962C8B-B14F-4D97-AF65-F5344CB8AC3E}">
        <p14:creationId xmlns:p14="http://schemas.microsoft.com/office/powerpoint/2010/main" val="661110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z="3600" b="1" dirty="0"/>
              <a:t>Sukurta </a:t>
            </a:r>
            <a:r>
              <a:rPr lang="lt-LT" sz="3600" b="1" dirty="0" smtClean="0">
                <a:solidFill>
                  <a:srgbClr val="FFFF00"/>
                </a:solidFill>
              </a:rPr>
              <a:t>15</a:t>
            </a:r>
            <a:r>
              <a:rPr lang="lt-LT" sz="3600" b="1" dirty="0" smtClean="0"/>
              <a:t>  komisijų/tarybų/grupių </a:t>
            </a:r>
            <a:r>
              <a:rPr lang="lt-LT" sz="2800" b="1" dirty="0" smtClean="0"/>
              <a:t>,</a:t>
            </a:r>
            <a:r>
              <a:rPr lang="lt-LT" sz="2800" dirty="0" smtClean="0"/>
              <a:t> kurios padeda organizuoti veiklas, rengia dokumentus</a:t>
            </a:r>
            <a:r>
              <a:rPr lang="lt-LT" dirty="0" smtClean="0"/>
              <a:t>.</a:t>
            </a:r>
            <a:br>
              <a:rPr lang="lt-LT" dirty="0" smtClean="0"/>
            </a:b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0" y="2052918"/>
            <a:ext cx="12192000" cy="4195481"/>
          </a:xfrm>
        </p:spPr>
        <p:txBody>
          <a:bodyPr>
            <a:normAutofit/>
          </a:bodyPr>
          <a:lstStyle/>
          <a:p>
            <a:r>
              <a:rPr lang="lt-LT" sz="2200" dirty="0" smtClean="0"/>
              <a:t>LOPŠELIO /DARŽELIO TARYBA                                     PEDAGOGŲ TARYBA </a:t>
            </a:r>
          </a:p>
          <a:p>
            <a:r>
              <a:rPr lang="lt-LT" sz="2200" dirty="0" smtClean="0"/>
              <a:t>VAI</a:t>
            </a:r>
            <a:r>
              <a:rPr lang="lt-LT" sz="2200" i="1" dirty="0" smtClean="0"/>
              <a:t>K</a:t>
            </a:r>
            <a:r>
              <a:rPr lang="lt-LT" sz="2200" dirty="0" smtClean="0"/>
              <a:t>O </a:t>
            </a:r>
            <a:r>
              <a:rPr lang="lt-LT" sz="2200" dirty="0"/>
              <a:t>GEROVĖS </a:t>
            </a:r>
            <a:r>
              <a:rPr lang="lt-LT" sz="2200" dirty="0" smtClean="0"/>
              <a:t>KOMISIJA                                        VIEŠŲJŲ </a:t>
            </a:r>
            <a:r>
              <a:rPr lang="lt-LT" sz="2200" dirty="0"/>
              <a:t>PIRKIMŲ KOMISIJA    </a:t>
            </a:r>
            <a:r>
              <a:rPr lang="lt-LT" sz="2200" dirty="0" smtClean="0"/>
              <a:t>                                                              </a:t>
            </a:r>
          </a:p>
          <a:p>
            <a:r>
              <a:rPr lang="lt-LT" sz="2200" dirty="0" smtClean="0"/>
              <a:t>MENINIO UGDYMO grupė                                          FIZINIO AKTYVUMO IR SVEIKATOS </a:t>
            </a:r>
            <a:endParaRPr lang="lt-LT" sz="2200" dirty="0"/>
          </a:p>
          <a:p>
            <a:r>
              <a:rPr lang="lt-LT" sz="2200" dirty="0"/>
              <a:t>METINIO VEIKLOS PLANO RENGIMO GRUPĖ            </a:t>
            </a:r>
            <a:r>
              <a:rPr lang="lt-LT" sz="2200" dirty="0" smtClean="0"/>
              <a:t>  EKSTREMALIŲ </a:t>
            </a:r>
            <a:r>
              <a:rPr lang="lt-LT" sz="2200" dirty="0"/>
              <a:t>SITUACIJŲ VALDYMO </a:t>
            </a:r>
            <a:endParaRPr lang="lt-LT" sz="2200" dirty="0" smtClean="0"/>
          </a:p>
          <a:p>
            <a:r>
              <a:rPr lang="lt-LT" sz="2200" dirty="0" smtClean="0"/>
              <a:t>STRATEGINIO </a:t>
            </a:r>
            <a:r>
              <a:rPr lang="lt-LT" sz="2200" dirty="0"/>
              <a:t>PLANO VYKDYMO PRIEŽIŪROS KOMISIJA</a:t>
            </a:r>
          </a:p>
          <a:p>
            <a:r>
              <a:rPr lang="lt-LT" sz="2200" dirty="0" smtClean="0"/>
              <a:t>AUDITO (ĮSIVERTINIMO</a:t>
            </a:r>
            <a:r>
              <a:rPr lang="lt-LT" sz="2200" dirty="0"/>
              <a:t>) </a:t>
            </a:r>
            <a:r>
              <a:rPr lang="lt-LT" sz="2200" dirty="0" smtClean="0"/>
              <a:t>KOMISIJA                             ATESTACINĖ </a:t>
            </a:r>
            <a:r>
              <a:rPr lang="lt-LT" sz="2200" dirty="0"/>
              <a:t>KOMISIJA </a:t>
            </a:r>
            <a:endParaRPr lang="lt-LT" sz="2200" dirty="0" smtClean="0"/>
          </a:p>
          <a:p>
            <a:r>
              <a:rPr lang="lt-LT" sz="2200" dirty="0" smtClean="0"/>
              <a:t>DARBO  TARYBA                                                          SMURTO IR PATYČIŲ  GRUPĖ</a:t>
            </a:r>
          </a:p>
          <a:p>
            <a:r>
              <a:rPr lang="lt-LT" sz="2200" dirty="0" smtClean="0"/>
              <a:t> </a:t>
            </a:r>
            <a:r>
              <a:rPr lang="lt-LT" sz="2200" dirty="0"/>
              <a:t>ATESTACINĖ KOMISIJA</a:t>
            </a:r>
            <a:r>
              <a:rPr lang="lt-LT" sz="2200" dirty="0" smtClean="0"/>
              <a:t>                                               METODINĖ TARYBA</a:t>
            </a:r>
            <a:endParaRPr lang="lt-LT" sz="2200" dirty="0"/>
          </a:p>
          <a:p>
            <a:pPr marL="0" indent="0">
              <a:buNone/>
            </a:pPr>
            <a:r>
              <a:rPr lang="lt-LT" sz="2200" dirty="0"/>
              <a:t> </a:t>
            </a:r>
          </a:p>
          <a:p>
            <a:endParaRPr lang="lt-LT" sz="2600" dirty="0"/>
          </a:p>
        </p:txBody>
      </p:sp>
    </p:spTree>
    <p:extLst>
      <p:ext uri="{BB962C8B-B14F-4D97-AF65-F5344CB8AC3E}">
        <p14:creationId xmlns:p14="http://schemas.microsoft.com/office/powerpoint/2010/main" val="339353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z="2800" b="1" dirty="0"/>
              <a:t>Vilniaus </a:t>
            </a:r>
            <a:r>
              <a:rPr lang="lt-LT" sz="2800" b="1" dirty="0" smtClean="0"/>
              <a:t>lopšelis/darželis ,,Pagrandukas‘‘savo </a:t>
            </a:r>
            <a:r>
              <a:rPr lang="lt-LT" sz="2800" b="1" dirty="0"/>
              <a:t>veikloje </a:t>
            </a:r>
            <a:r>
              <a:rPr lang="lt-LT" sz="2800" b="1" dirty="0" smtClean="0"/>
              <a:t>vadovaujasi</a:t>
            </a:r>
            <a:r>
              <a:rPr lang="lt-LT" b="1" dirty="0" smtClean="0"/>
              <a:t>:</a:t>
            </a:r>
            <a:r>
              <a:rPr lang="lt-LT" dirty="0"/>
              <a:t/>
            </a:r>
            <a:br>
              <a:rPr lang="lt-LT" dirty="0"/>
            </a:b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23986" y="2052918"/>
            <a:ext cx="11902699" cy="4195481"/>
          </a:xfrm>
        </p:spPr>
        <p:txBody>
          <a:bodyPr>
            <a:normAutofit/>
          </a:bodyPr>
          <a:lstStyle/>
          <a:p>
            <a:pPr fontAlgn="base" hangingPunct="0"/>
            <a:endParaRPr lang="lt-LT" dirty="0" smtClean="0"/>
          </a:p>
          <a:p>
            <a:pPr fontAlgn="base" hangingPunct="0"/>
            <a:r>
              <a:rPr lang="lt-LT" sz="2800" dirty="0" smtClean="0"/>
              <a:t>Įstaigos nuostatais,</a:t>
            </a:r>
          </a:p>
          <a:p>
            <a:pPr fontAlgn="base" hangingPunct="0"/>
            <a:r>
              <a:rPr lang="lt-LT" sz="2800" dirty="0" smtClean="0"/>
              <a:t>2018-22 </a:t>
            </a:r>
            <a:r>
              <a:rPr lang="lt-LT" sz="2800" dirty="0"/>
              <a:t>m. </a:t>
            </a:r>
            <a:r>
              <a:rPr lang="lt-LT" sz="2800" dirty="0" smtClean="0"/>
              <a:t>strateginiu planu,</a:t>
            </a:r>
            <a:endParaRPr lang="lt-LT" sz="2800" dirty="0"/>
          </a:p>
          <a:p>
            <a:pPr fontAlgn="base" hangingPunct="0"/>
            <a:r>
              <a:rPr lang="lt-LT" sz="2800" dirty="0" smtClean="0"/>
              <a:t>2020 </a:t>
            </a:r>
            <a:r>
              <a:rPr lang="lt-LT" sz="2800" dirty="0"/>
              <a:t>metų veiklos planu, </a:t>
            </a:r>
          </a:p>
          <a:p>
            <a:pPr fontAlgn="base" hangingPunct="0"/>
            <a:r>
              <a:rPr lang="lt-LT" sz="2800" dirty="0" smtClean="0"/>
              <a:t>Ikimokyklinio ugdymo programa,,Pagrandukas‘‘, </a:t>
            </a:r>
            <a:endParaRPr lang="lt-LT" sz="2800" dirty="0"/>
          </a:p>
          <a:p>
            <a:pPr fontAlgn="base" hangingPunct="0"/>
            <a:r>
              <a:rPr lang="lt-LT" sz="2800" dirty="0"/>
              <a:t>K</a:t>
            </a:r>
            <a:r>
              <a:rPr lang="lt-LT" sz="2800" dirty="0" smtClean="0"/>
              <a:t>itais </a:t>
            </a:r>
            <a:r>
              <a:rPr lang="lt-LT" sz="2800" dirty="0"/>
              <a:t>ugdymą reglamentuojančiais dokumentais. </a:t>
            </a:r>
          </a:p>
        </p:txBody>
      </p:sp>
    </p:spTree>
    <p:extLst>
      <p:ext uri="{BB962C8B-B14F-4D97-AF65-F5344CB8AC3E}">
        <p14:creationId xmlns:p14="http://schemas.microsoft.com/office/powerpoint/2010/main" val="392527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z="48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Veiklos prioritetai ir </a:t>
            </a:r>
            <a:r>
              <a:rPr lang="lt-LT" sz="48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veiklos</a:t>
            </a:r>
            <a:r>
              <a:rPr lang="lt-LT" sz="4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lt-LT" sz="4800" dirty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lt-LT" sz="48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275573" y="1177447"/>
            <a:ext cx="11786991" cy="5091459"/>
          </a:xfrm>
        </p:spPr>
        <p:txBody>
          <a:bodyPr>
            <a:noAutofit/>
          </a:bodyPr>
          <a:lstStyle/>
          <a:p>
            <a:r>
              <a:rPr lang="lt-LT" sz="2400" u="sng" dirty="0" smtClean="0"/>
              <a:t>Misija</a:t>
            </a:r>
            <a:r>
              <a:rPr lang="lt-LT" sz="2400" dirty="0" smtClean="0"/>
              <a:t> - visos bendruomenės </a:t>
            </a:r>
            <a:r>
              <a:rPr lang="lt-LT" sz="2400" dirty="0"/>
              <a:t>pastangomis užtikrinti visiems ugdytiniams kokybišką ugdymą (</a:t>
            </a:r>
            <a:r>
              <a:rPr lang="lt-LT" sz="2400" dirty="0" err="1"/>
              <a:t>si</a:t>
            </a:r>
            <a:r>
              <a:rPr lang="lt-LT" sz="2400" dirty="0"/>
              <a:t>) bei lygias mokyklinio starto galimybes.</a:t>
            </a:r>
          </a:p>
          <a:p>
            <a:r>
              <a:rPr lang="lt-LT" sz="2400" u="sng" dirty="0" smtClean="0"/>
              <a:t>Vizija</a:t>
            </a:r>
            <a:r>
              <a:rPr lang="lt-LT" sz="2400" dirty="0" smtClean="0"/>
              <a:t> – </a:t>
            </a:r>
            <a:r>
              <a:rPr lang="lt-LT" sz="2400" dirty="0"/>
              <a:t>įstaiga, atvira kaitai, tenkinanti esminius vaiko poreikius, brandinanti tautos ir krašto kultūrines vertybes, užtikrinanti vaikų ugdymą (</a:t>
            </a:r>
            <a:r>
              <a:rPr lang="lt-LT" sz="2400" dirty="0" err="1"/>
              <a:t>si</a:t>
            </a:r>
            <a:r>
              <a:rPr lang="lt-LT" sz="2400" dirty="0"/>
              <a:t>) pagal europinius standartus ir šiuolaikinės Lietuvos visuomenės poreikius, atitinkančius švietimo kokybės reikalavimus.</a:t>
            </a:r>
          </a:p>
          <a:p>
            <a:r>
              <a:rPr lang="lt-LT" sz="2400" u="sng" dirty="0" smtClean="0"/>
              <a:t>Filosofija</a:t>
            </a:r>
            <a:r>
              <a:rPr lang="lt-LT" sz="2400" dirty="0" smtClean="0"/>
              <a:t> Drauge </a:t>
            </a:r>
            <a:r>
              <a:rPr lang="lt-LT" sz="2400" dirty="0"/>
              <a:t>su šeima – artyn vaiko!</a:t>
            </a:r>
          </a:p>
          <a:p>
            <a:r>
              <a:rPr lang="lt-LT" sz="2400" b="1" dirty="0"/>
              <a:t>PRIORITETAI</a:t>
            </a:r>
            <a:endParaRPr lang="lt-LT" sz="2400" dirty="0"/>
          </a:p>
          <a:p>
            <a:r>
              <a:rPr lang="lt-LT" sz="2400" dirty="0"/>
              <a:t>Kokybiškas ir šiuolaikiškas </a:t>
            </a:r>
            <a:r>
              <a:rPr lang="lt-LT" sz="2400" dirty="0" smtClean="0"/>
              <a:t>ugdymas (</a:t>
            </a:r>
            <a:r>
              <a:rPr lang="lt-LT" sz="2400" dirty="0" err="1"/>
              <a:t>is</a:t>
            </a:r>
            <a:r>
              <a:rPr lang="lt-LT" sz="2400" dirty="0"/>
              <a:t>).</a:t>
            </a:r>
          </a:p>
          <a:p>
            <a:r>
              <a:rPr lang="lt-LT" sz="2400" dirty="0"/>
              <a:t>Besimokanti ir atvira organizacija.</a:t>
            </a:r>
          </a:p>
          <a:p>
            <a:r>
              <a:rPr lang="lt-LT" sz="2400" dirty="0"/>
              <a:t>Šiuolaikiškos, saugios ugdymo (</a:t>
            </a:r>
            <a:r>
              <a:rPr lang="lt-LT" sz="2400" dirty="0" err="1"/>
              <a:t>si</a:t>
            </a:r>
            <a:r>
              <a:rPr lang="lt-LT" sz="2400" dirty="0"/>
              <a:t>) aplinkos kūrimas.</a:t>
            </a:r>
          </a:p>
          <a:p>
            <a:endParaRPr lang="lt-LT" sz="2400" dirty="0"/>
          </a:p>
          <a:p>
            <a:pPr marL="0" indent="0">
              <a:buNone/>
            </a:pPr>
            <a:r>
              <a:rPr lang="lt-LT" sz="3200" b="1" dirty="0" smtClean="0"/>
              <a:t>...................</a:t>
            </a:r>
            <a:r>
              <a:rPr lang="en-US" sz="3200" dirty="0" smtClean="0"/>
              <a:t>.</a:t>
            </a:r>
            <a:endParaRPr lang="lt-LT" sz="3200" dirty="0" smtClean="0"/>
          </a:p>
          <a:p>
            <a:pPr marL="0" indent="0">
              <a:buNone/>
            </a:pPr>
            <a:endParaRPr lang="lt-LT" sz="3200" dirty="0"/>
          </a:p>
        </p:txBody>
      </p:sp>
      <p:sp>
        <p:nvSpPr>
          <p:cNvPr id="4" name="Stačiakampis 3"/>
          <p:cNvSpPr/>
          <p:nvPr/>
        </p:nvSpPr>
        <p:spPr>
          <a:xfrm>
            <a:off x="3048000" y="1679803"/>
            <a:ext cx="6096000" cy="458074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fontAlgn="base" hangingPunct="0">
              <a:lnSpc>
                <a:spcPct val="150000"/>
              </a:lnSpc>
              <a:spcAft>
                <a:spcPts val="0"/>
              </a:spcAft>
            </a:pPr>
            <a:r>
              <a:rPr lang="en-US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endParaRPr lang="lt-LT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9413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Ugdymo(si) kokybės gerinimas.</a:t>
            </a:r>
            <a:br>
              <a:rPr lang="lt-LT" smtClean="0"/>
            </a:br>
            <a:r>
              <a:rPr lang="lt-LT" smtClean="0"/>
              <a:t> Emocinio saugumo užtikrinimas.</a:t>
            </a: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endParaRPr lang="lt-LT" dirty="0" smtClean="0"/>
          </a:p>
          <a:p>
            <a:r>
              <a:rPr lang="lt-LT" dirty="0" smtClean="0"/>
              <a:t>Įstaigoje nuolat stebimas bendruomenės socialinis emocinis saugumas: reaguojama į iškilusias problemas, į pagalbą </a:t>
            </a:r>
            <a:r>
              <a:rPr lang="lt-LT" dirty="0" err="1" smtClean="0"/>
              <a:t>telkiamiVilniaus</a:t>
            </a:r>
            <a:r>
              <a:rPr lang="lt-LT" dirty="0" smtClean="0"/>
              <a:t> m.PPT darbuotojai, Vaiko gerovės komisija, bendradarbiaujama su tėvais. </a:t>
            </a:r>
          </a:p>
          <a:p>
            <a:r>
              <a:rPr lang="lt-LT" dirty="0" smtClean="0"/>
              <a:t>Parengti dokumentai: </a:t>
            </a:r>
          </a:p>
          <a:p>
            <a:r>
              <a:rPr lang="lt-LT" dirty="0" smtClean="0"/>
              <a:t>Vaikų ir tėvų asmens duomenų tvarkymo taisyklės,</a:t>
            </a:r>
          </a:p>
          <a:p>
            <a:r>
              <a:rPr lang="lt-LT" dirty="0" smtClean="0"/>
              <a:t>Asmens duomenų tvarkymo taisyklės,</a:t>
            </a:r>
          </a:p>
          <a:p>
            <a:r>
              <a:rPr lang="lt-LT" dirty="0" smtClean="0"/>
              <a:t>Asmens duomenų tvarkymo politikos aprašas,</a:t>
            </a:r>
          </a:p>
          <a:p>
            <a:r>
              <a:rPr lang="lt-LT" dirty="0" smtClean="0"/>
              <a:t>Pakoreguotas nuotolinio darbo aprašas,</a:t>
            </a:r>
          </a:p>
          <a:p>
            <a:r>
              <a:rPr lang="lt-LT" dirty="0" smtClean="0"/>
              <a:t>Lygių galimybių aprašas,</a:t>
            </a:r>
          </a:p>
          <a:p>
            <a:r>
              <a:rPr lang="lt-LT" dirty="0" smtClean="0"/>
              <a:t>Kvalifikacijos tobulinimo aprašas,</a:t>
            </a:r>
          </a:p>
          <a:p>
            <a:r>
              <a:rPr lang="lt-LT" dirty="0" smtClean="0"/>
              <a:t>Tėvų informavimo aprašas,</a:t>
            </a:r>
          </a:p>
          <a:p>
            <a:r>
              <a:rPr lang="lt-LT" dirty="0" smtClean="0"/>
              <a:t>Vaiko gerovės komisijos reglamentas,</a:t>
            </a:r>
          </a:p>
          <a:p>
            <a:r>
              <a:rPr lang="lt-LT" dirty="0" smtClean="0"/>
              <a:t>Poveikio </a:t>
            </a:r>
            <a:r>
              <a:rPr lang="lt-LT" smtClean="0"/>
              <a:t>priemonių taikymas </a:t>
            </a:r>
            <a:endParaRPr lang="lt-LT" dirty="0" smtClean="0"/>
          </a:p>
          <a:p>
            <a:endParaRPr lang="lt-LT" dirty="0" smtClean="0"/>
          </a:p>
          <a:p>
            <a:endParaRPr lang="lt-LT" dirty="0" smtClean="0"/>
          </a:p>
          <a:p>
            <a:r>
              <a:rPr lang="lt-LT" dirty="0" smtClean="0"/>
              <a:t> </a:t>
            </a:r>
            <a:endParaRPr lang="lt-LT" dirty="0"/>
          </a:p>
        </p:txBody>
      </p:sp>
      <p:sp>
        <p:nvSpPr>
          <p:cNvPr id="4" name="Stačiakampis 3"/>
          <p:cNvSpPr/>
          <p:nvPr/>
        </p:nvSpPr>
        <p:spPr>
          <a:xfrm>
            <a:off x="3048000" y="2551837"/>
            <a:ext cx="6096000" cy="873572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 fontAlgn="base" hangingPunct="0">
              <a:lnSpc>
                <a:spcPct val="150000"/>
              </a:lnSpc>
              <a:spcAft>
                <a:spcPts val="0"/>
              </a:spcAft>
            </a:pPr>
            <a:endParaRPr lang="lt-LT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 fontAlgn="base" hangingPunct="0">
              <a:lnSpc>
                <a:spcPct val="150000"/>
              </a:lnSpc>
              <a:spcAft>
                <a:spcPts val="0"/>
              </a:spcAft>
            </a:pPr>
            <a:endParaRPr lang="lt-LT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7135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2020 m. vykdyti projektai</a:t>
            </a:r>
            <a:endParaRPr lang="lt-LT" dirty="0"/>
          </a:p>
        </p:txBody>
      </p:sp>
      <p:sp>
        <p:nvSpPr>
          <p:cNvPr id="4" name="Stačiakampis 3"/>
          <p:cNvSpPr/>
          <p:nvPr/>
        </p:nvSpPr>
        <p:spPr>
          <a:xfrm>
            <a:off x="519953" y="2052918"/>
            <a:ext cx="11026588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 hangingPunct="0"/>
            <a:r>
              <a:rPr lang="lt-LT" sz="2400" dirty="0"/>
              <a:t>Bendruomenė  nuosekliai įgyvendina socialinių ir emocinių įgūdžių šalies ir tarptautinius  </a:t>
            </a:r>
            <a:r>
              <a:rPr lang="lt-LT" sz="2400" dirty="0" smtClean="0"/>
              <a:t>projektus:</a:t>
            </a:r>
          </a:p>
          <a:p>
            <a:pPr fontAlgn="base" hangingPunct="0"/>
            <a:r>
              <a:rPr lang="lt-LT" sz="2400" dirty="0" smtClean="0"/>
              <a:t> </a:t>
            </a:r>
            <a:r>
              <a:rPr lang="lt-LT" sz="2400" dirty="0"/>
              <a:t>,,ZIPIO draugai</a:t>
            </a:r>
            <a:r>
              <a:rPr lang="lt-LT" sz="2400" dirty="0" smtClean="0"/>
              <a:t>‘‘,</a:t>
            </a:r>
          </a:p>
          <a:p>
            <a:pPr fontAlgn="base" hangingPunct="0"/>
            <a:r>
              <a:rPr lang="lt-LT" sz="2400" dirty="0" smtClean="0"/>
              <a:t> </a:t>
            </a:r>
            <a:r>
              <a:rPr lang="lt-LT" sz="2400" dirty="0"/>
              <a:t>,,Visa Lietuva skaito‘‘, </a:t>
            </a:r>
            <a:endParaRPr lang="lt-LT" sz="2400" dirty="0" smtClean="0"/>
          </a:p>
          <a:p>
            <a:pPr fontAlgn="base" hangingPunct="0"/>
            <a:r>
              <a:rPr lang="lt-LT" sz="2400" dirty="0" smtClean="0"/>
              <a:t>,,</a:t>
            </a:r>
            <a:r>
              <a:rPr lang="lt-LT" sz="2400" dirty="0"/>
              <a:t>Pienas vaikams‘‘, </a:t>
            </a:r>
            <a:endParaRPr lang="lt-LT" sz="2400" dirty="0" smtClean="0"/>
          </a:p>
          <a:p>
            <a:pPr fontAlgn="base" hangingPunct="0"/>
            <a:r>
              <a:rPr lang="lt-LT" sz="2400" dirty="0" smtClean="0"/>
              <a:t>,,</a:t>
            </a:r>
            <a:r>
              <a:rPr lang="lt-LT" sz="2400" dirty="0"/>
              <a:t>Vaisiai Jums‘‘, </a:t>
            </a:r>
            <a:endParaRPr lang="lt-LT" sz="2400" dirty="0" smtClean="0"/>
          </a:p>
          <a:p>
            <a:pPr fontAlgn="base" hangingPunct="0"/>
            <a:r>
              <a:rPr lang="lt-LT" sz="2400" dirty="0" smtClean="0"/>
              <a:t>,,</a:t>
            </a:r>
            <a:r>
              <a:rPr lang="lt-LT" sz="2400" dirty="0"/>
              <a:t>Patirk Vilnių</a:t>
            </a:r>
            <a:r>
              <a:rPr lang="lt-LT" sz="2400" dirty="0" smtClean="0"/>
              <a:t>‘‘,</a:t>
            </a:r>
          </a:p>
          <a:p>
            <a:pPr fontAlgn="base" hangingPunct="0"/>
            <a:r>
              <a:rPr lang="lt-LT" sz="2400" dirty="0" smtClean="0"/>
              <a:t> </a:t>
            </a:r>
            <a:r>
              <a:rPr lang="lt-LT" sz="2400" dirty="0"/>
              <a:t>Vilniaus m. ,,Tikslinė- kompleksinė  pagalba . Naratyvinis žaidimas‘‘, </a:t>
            </a:r>
            <a:r>
              <a:rPr lang="lt-LT" sz="2400" dirty="0" smtClean="0"/>
              <a:t>Nacionalinis projektas ,,</a:t>
            </a:r>
            <a:r>
              <a:rPr lang="lt-LT" sz="2400" dirty="0" err="1" smtClean="0"/>
              <a:t>Sveikatiada</a:t>
            </a:r>
            <a:r>
              <a:rPr lang="lt-LT" sz="2400" dirty="0"/>
              <a:t>‘‘, </a:t>
            </a:r>
            <a:endParaRPr lang="lt-LT" sz="2400" dirty="0" smtClean="0"/>
          </a:p>
          <a:p>
            <a:pPr fontAlgn="base" hangingPunct="0"/>
            <a:r>
              <a:rPr lang="lt-LT" sz="2400" dirty="0" smtClean="0"/>
              <a:t>ATC projektas ,,</a:t>
            </a:r>
            <a:r>
              <a:rPr lang="lt-LT" sz="2400" dirty="0"/>
              <a:t>MES RŪŠIUOJAME</a:t>
            </a:r>
            <a:r>
              <a:rPr lang="lt-LT" sz="2400" dirty="0" smtClean="0"/>
              <a:t>‘‘, </a:t>
            </a:r>
          </a:p>
          <a:p>
            <a:pPr fontAlgn="base" hangingPunct="0"/>
            <a:r>
              <a:rPr lang="lt-LT" sz="2400" dirty="0" smtClean="0"/>
              <a:t>VŠĮ ,,Problemų sprendimo centro‘‘ projektas ,,Mokau rūšiuoti‘‘.</a:t>
            </a:r>
            <a:endParaRPr lang="lt-LT" sz="2400" dirty="0"/>
          </a:p>
        </p:txBody>
      </p:sp>
    </p:spTree>
    <p:extLst>
      <p:ext uri="{BB962C8B-B14F-4D97-AF65-F5344CB8AC3E}">
        <p14:creationId xmlns:p14="http://schemas.microsoft.com/office/powerpoint/2010/main" val="30828367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Dalyvavimas šalies,miesto  renginiuose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/>
              <a:t>S</a:t>
            </a:r>
            <a:r>
              <a:rPr lang="lt-LT" dirty="0" smtClean="0"/>
              <a:t>kaitytas pranešimas šalies ikimokyklinių įstaigų konferencijoje,2020 m. lapkričio 20 d.,  direktorė Vida Kisielienė;</a:t>
            </a:r>
          </a:p>
          <a:p>
            <a:r>
              <a:rPr lang="lt-LT" dirty="0"/>
              <a:t>Skaitytas </a:t>
            </a:r>
            <a:r>
              <a:rPr lang="lt-LT" dirty="0" smtClean="0"/>
              <a:t>pranešimas ,,Tikslinė- </a:t>
            </a:r>
            <a:r>
              <a:rPr lang="lt-LT" dirty="0"/>
              <a:t>kompleksinė  pagalba . Naratyvinis žaidimas</a:t>
            </a:r>
            <a:r>
              <a:rPr lang="lt-LT" dirty="0" smtClean="0"/>
              <a:t>‘‘,</a:t>
            </a:r>
            <a:r>
              <a:rPr lang="lt-LT" dirty="0"/>
              <a:t> </a:t>
            </a:r>
            <a:r>
              <a:rPr lang="lt-LT" dirty="0" smtClean="0"/>
              <a:t>Jolanta </a:t>
            </a:r>
            <a:r>
              <a:rPr lang="lt-LT" dirty="0" err="1" smtClean="0"/>
              <a:t>Gaidelienė</a:t>
            </a:r>
            <a:r>
              <a:rPr lang="lt-LT" dirty="0" smtClean="0"/>
              <a:t>, Daiva </a:t>
            </a:r>
            <a:r>
              <a:rPr lang="lt-LT" dirty="0" err="1" smtClean="0"/>
              <a:t>Gaidelienė</a:t>
            </a:r>
            <a:r>
              <a:rPr lang="lt-LT" dirty="0" smtClean="0"/>
              <a:t>, Rasa  </a:t>
            </a:r>
            <a:r>
              <a:rPr lang="lt-LT" dirty="0" err="1" smtClean="0"/>
              <a:t>Okulevičienė</a:t>
            </a:r>
            <a:r>
              <a:rPr lang="lt-LT" dirty="0" smtClean="0"/>
              <a:t>, 2020 m</a:t>
            </a:r>
            <a:r>
              <a:rPr lang="lt-LT" dirty="0"/>
              <a:t>. </a:t>
            </a:r>
            <a:endParaRPr lang="lt-LT" dirty="0" smtClean="0"/>
          </a:p>
          <a:p>
            <a:r>
              <a:rPr lang="lt-LT" dirty="0" smtClean="0"/>
              <a:t>Pravestas šalies ugdymo užduočių siekiant palengvinti nuotolinį darbą konkursas , 2020 </a:t>
            </a:r>
            <a:r>
              <a:rPr lang="lt-LT" dirty="0"/>
              <a:t>m. </a:t>
            </a:r>
            <a:r>
              <a:rPr lang="lt-LT" dirty="0" smtClean="0"/>
              <a:t>gruodis, direktorė Vida </a:t>
            </a:r>
            <a:r>
              <a:rPr lang="lt-LT" dirty="0"/>
              <a:t>Kisielienė, pavaduotoja Jolanta </a:t>
            </a:r>
            <a:r>
              <a:rPr lang="lt-LT" dirty="0" smtClean="0"/>
              <a:t>Gaidelienė;</a:t>
            </a:r>
          </a:p>
          <a:p>
            <a:r>
              <a:rPr lang="lt-LT" dirty="0" smtClean="0"/>
              <a:t>Parengtas ir išleistas(bus sausio mėn.) metodinis leidinys,,Užduotys mažiems ir dideliems‘‘, 2020 m. gruodis-2021 m. sausis, direktorė Vida Kisielienė, pavaduotoja Jolanta Gaidelienė‘, mokytojai.</a:t>
            </a:r>
          </a:p>
          <a:p>
            <a:endParaRPr lang="lt-LT" dirty="0" smtClean="0"/>
          </a:p>
        </p:txBody>
      </p:sp>
    </p:spTree>
    <p:extLst>
      <p:ext uri="{BB962C8B-B14F-4D97-AF65-F5344CB8AC3E}">
        <p14:creationId xmlns:p14="http://schemas.microsoft.com/office/powerpoint/2010/main" val="3876288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Ugdymo naujovės 2020 m.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2800" dirty="0" smtClean="0"/>
              <a:t>Projektas Naratyvinis  žaidimas</a:t>
            </a:r>
          </a:p>
          <a:p>
            <a:r>
              <a:rPr lang="lt-LT" sz="2800" dirty="0" smtClean="0"/>
              <a:t> Šalies projektas ,,</a:t>
            </a:r>
            <a:r>
              <a:rPr lang="lt-LT" sz="2800" dirty="0"/>
              <a:t>Patirk Vilnių</a:t>
            </a:r>
            <a:r>
              <a:rPr lang="lt-LT" sz="2800" dirty="0" smtClean="0"/>
              <a:t>‘‘</a:t>
            </a:r>
          </a:p>
          <a:p>
            <a:r>
              <a:rPr lang="lt-LT" sz="2800" dirty="0" smtClean="0"/>
              <a:t>Įdiegta </a:t>
            </a:r>
            <a:r>
              <a:rPr lang="lt-LT" sz="2800" dirty="0"/>
              <a:t>ugdymo </a:t>
            </a:r>
            <a:r>
              <a:rPr lang="lt-LT" sz="2800" dirty="0" smtClean="0"/>
              <a:t>sistema ,,</a:t>
            </a:r>
            <a:r>
              <a:rPr lang="lt-LT" sz="2800" dirty="0"/>
              <a:t>Mano dienynas</a:t>
            </a:r>
            <a:r>
              <a:rPr lang="lt-LT" sz="2800" dirty="0" smtClean="0"/>
              <a:t>‘‘</a:t>
            </a:r>
            <a:endParaRPr lang="lt-LT" sz="2800" dirty="0"/>
          </a:p>
          <a:p>
            <a:r>
              <a:rPr lang="lt-LT" sz="2800" dirty="0"/>
              <a:t>Laimėtas šalies sporto edukacinis </a:t>
            </a:r>
            <a:r>
              <a:rPr lang="lt-LT" sz="2800" dirty="0" smtClean="0"/>
              <a:t> projektas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427446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/>
              <a:t>Ugdyme dalyvauja tėvai</a:t>
            </a:r>
            <a:endParaRPr lang="lt-LT" b="1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237994" y="1152983"/>
            <a:ext cx="11774465" cy="5705017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lt-LT" dirty="0" smtClean="0"/>
          </a:p>
          <a:p>
            <a:r>
              <a:rPr lang="lt-LT" sz="2400" dirty="0" smtClean="0"/>
              <a:t>Įstaigos tarybos pritarimu rengiami dokumentai,planuojamas finansavimas, lėšų skirstymas. tarybos </a:t>
            </a:r>
            <a:r>
              <a:rPr lang="lt-LT" sz="2400" dirty="0"/>
              <a:t>pritarimu savivaldybei pateiktas raštas</a:t>
            </a:r>
            <a:r>
              <a:rPr lang="lt-LT" sz="2400" dirty="0" smtClean="0"/>
              <a:t>:</a:t>
            </a:r>
          </a:p>
          <a:p>
            <a:r>
              <a:rPr lang="lt-LT" sz="2400" dirty="0"/>
              <a:t>-</a:t>
            </a:r>
            <a:r>
              <a:rPr lang="lt-LT" sz="2400" dirty="0" smtClean="0"/>
              <a:t> </a:t>
            </a:r>
            <a:r>
              <a:rPr lang="lt-LT" sz="2400" dirty="0"/>
              <a:t>dėl </a:t>
            </a:r>
            <a:r>
              <a:rPr lang="lt-LT" sz="2400" dirty="0" smtClean="0"/>
              <a:t>ES lėšų skyrimo  modernizuojant apšvietimą bei elektros instaliacijos pakeitimą ;</a:t>
            </a:r>
          </a:p>
          <a:p>
            <a:r>
              <a:rPr lang="lt-LT" sz="2400" dirty="0" smtClean="0"/>
              <a:t>-dėl  sanitarinių mazgų remonto 3 grupėse.</a:t>
            </a:r>
          </a:p>
          <a:p>
            <a:r>
              <a:rPr lang="lt-LT" sz="2400" dirty="0" smtClean="0"/>
              <a:t>Patobulintos Vaikų ir </a:t>
            </a:r>
            <a:r>
              <a:rPr lang="lt-LT" sz="2400" dirty="0"/>
              <a:t>jų tėvų asmens duomenų tvarkymo taisyklės. Pasirašyti tėvų ir direktoriaus susitarimai dėl asmenų duomenų teikimo ir tvarkymo </a:t>
            </a:r>
            <a:r>
              <a:rPr lang="lt-LT" sz="2400" dirty="0" smtClean="0"/>
              <a:t>.</a:t>
            </a:r>
          </a:p>
          <a:p>
            <a:r>
              <a:rPr lang="lt-LT" sz="2400" dirty="0" smtClean="0"/>
              <a:t>Tėvai dalyvavo tradiciniuose renginiuose, išvykose, konkursuose.</a:t>
            </a:r>
          </a:p>
          <a:p>
            <a:r>
              <a:rPr lang="lt-LT" sz="2400" dirty="0" smtClean="0"/>
              <a:t>Tėvai teikia pagalbą puošiant įstaigą, atliekant remonto darbus, aprūpinant įstaigą inventoriumi,teikia siūlymus ugdymo ir  įstaigos remonto klausimais.</a:t>
            </a:r>
            <a:endParaRPr lang="lt-LT" sz="2400" dirty="0"/>
          </a:p>
        </p:txBody>
      </p:sp>
    </p:spTree>
    <p:extLst>
      <p:ext uri="{BB962C8B-B14F-4D97-AF65-F5344CB8AC3E}">
        <p14:creationId xmlns:p14="http://schemas.microsoft.com/office/powerpoint/2010/main" val="4110667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z="2400" b="1" i="1" dirty="0"/>
              <a:t>Materialiniai </a:t>
            </a:r>
            <a:r>
              <a:rPr lang="lt-LT" sz="2400" b="1" i="1" dirty="0" smtClean="0"/>
              <a:t>ištekliai.</a:t>
            </a:r>
            <a:r>
              <a:rPr lang="lt-LT" sz="2400" dirty="0" smtClean="0"/>
              <a:t> </a:t>
            </a:r>
            <a:r>
              <a:rPr lang="lt-LT" sz="2000" dirty="0"/>
              <a:t>Įstaiga pastatyta </a:t>
            </a:r>
            <a:r>
              <a:rPr lang="lt-LT" sz="2000" dirty="0" smtClean="0"/>
              <a:t>1978 metais</a:t>
            </a:r>
            <a:r>
              <a:rPr lang="lt-LT" sz="2000" dirty="0"/>
              <a:t>. Pastatas nerenovuotas, todėl pastato elektros instaliacijos, </a:t>
            </a:r>
            <a:r>
              <a:rPr lang="lt-LT" sz="2000" dirty="0" smtClean="0"/>
              <a:t>apšvietimo,, </a:t>
            </a:r>
            <a:r>
              <a:rPr lang="lt-LT" sz="2000" dirty="0"/>
              <a:t>fasado būklė </a:t>
            </a:r>
            <a:r>
              <a:rPr lang="lt-LT" sz="2000" dirty="0" smtClean="0"/>
              <a:t>bloga. Kreiptasi Į Vilniaus m. savivaldybę  dėl ES investicijų.</a:t>
            </a:r>
            <a:r>
              <a:rPr lang="lt-LT" sz="2000" b="1" i="1" dirty="0" smtClean="0"/>
              <a:t/>
            </a:r>
            <a:br>
              <a:rPr lang="lt-LT" sz="2000" b="1" i="1" dirty="0" smtClean="0"/>
            </a:br>
            <a:r>
              <a:rPr lang="lt-LT" b="1" i="1" dirty="0" smtClean="0"/>
              <a:t/>
            </a:r>
            <a:br>
              <a:rPr lang="lt-LT" b="1" i="1" dirty="0" smtClean="0"/>
            </a:b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27000" y="1613647"/>
            <a:ext cx="11949830" cy="4805685"/>
          </a:xfrm>
        </p:spPr>
        <p:txBody>
          <a:bodyPr>
            <a:noAutofit/>
          </a:bodyPr>
          <a:lstStyle/>
          <a:p>
            <a:r>
              <a:rPr lang="lt-LT" dirty="0" smtClean="0"/>
              <a:t>2020 m.atlikti darbai:</a:t>
            </a:r>
          </a:p>
          <a:p>
            <a:r>
              <a:rPr lang="lt-LT" dirty="0" smtClean="0"/>
              <a:t>atliktas lubų </a:t>
            </a:r>
            <a:r>
              <a:rPr lang="lt-LT" dirty="0"/>
              <a:t>(</a:t>
            </a:r>
            <a:r>
              <a:rPr lang="lt-LT" dirty="0" smtClean="0"/>
              <a:t>su dienos šviesos šviestuvais) ir sienų remontas visose grupėse, 2020 liepa-rugpjūtis;</a:t>
            </a:r>
          </a:p>
          <a:p>
            <a:r>
              <a:rPr lang="lt-LT" dirty="0"/>
              <a:t>a</a:t>
            </a:r>
            <a:r>
              <a:rPr lang="lt-LT" dirty="0" smtClean="0"/>
              <a:t>tliktas grindų pakeitimas valgykloje, 2020 m.  rugpjūtis;</a:t>
            </a:r>
          </a:p>
          <a:p>
            <a:r>
              <a:rPr lang="lt-LT" dirty="0" smtClean="0"/>
              <a:t>suremontuotas darbuotojų kambarys , 2020 m. lapkritis;</a:t>
            </a:r>
          </a:p>
          <a:p>
            <a:r>
              <a:rPr lang="lt-LT" dirty="0"/>
              <a:t>a</a:t>
            </a:r>
            <a:r>
              <a:rPr lang="lt-LT" dirty="0" smtClean="0"/>
              <a:t>tliktas vienos grupės sanitarinio mazgo kapitalinis remontas, 2020 m. kovas-balandis;</a:t>
            </a:r>
          </a:p>
          <a:p>
            <a:r>
              <a:rPr lang="lt-LT" dirty="0" smtClean="0"/>
              <a:t>įrengti du nauji įėjimai su metalinėmis durimis, 2020m.lapkritis-gruodis;</a:t>
            </a:r>
          </a:p>
          <a:p>
            <a:r>
              <a:rPr lang="lt-LT" dirty="0"/>
              <a:t>k</a:t>
            </a:r>
            <a:r>
              <a:rPr lang="lt-LT" dirty="0" smtClean="0"/>
              <a:t>uriama </a:t>
            </a:r>
            <a:r>
              <a:rPr lang="lt-LT" dirty="0"/>
              <a:t>estetiška darželio aplinka:pasodinti medžiai, 100 tulpių </a:t>
            </a:r>
            <a:r>
              <a:rPr lang="lt-LT" dirty="0" smtClean="0"/>
              <a:t>svogūnėlių (</a:t>
            </a:r>
            <a:r>
              <a:rPr lang="lt-LT" dirty="0"/>
              <a:t>akcija,,Pradžiugink mus pavasarį‘‘);</a:t>
            </a:r>
          </a:p>
          <a:p>
            <a:pPr marL="0" indent="0">
              <a:buNone/>
            </a:pPr>
            <a:endParaRPr lang="lt-LT" dirty="0"/>
          </a:p>
          <a:p>
            <a:pPr marL="0" indent="0">
              <a:buNone/>
            </a:pPr>
            <a:r>
              <a:rPr lang="lt-LT" sz="1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93466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z="4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Materialiniai ištekliai     </a:t>
            </a:r>
            <a:r>
              <a:rPr lang="lt-LT" dirty="0" smtClean="0"/>
              <a:t>Įsigyta</a:t>
            </a:r>
            <a:r>
              <a:rPr lang="lt-LT" dirty="0"/>
              <a:t>:</a:t>
            </a:r>
            <a:br>
              <a:rPr lang="lt-LT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modernaus </a:t>
            </a:r>
            <a:r>
              <a:rPr lang="lt-LT" dirty="0"/>
              <a:t>sportinio inventoriaus;</a:t>
            </a:r>
          </a:p>
          <a:p>
            <a:r>
              <a:rPr lang="lt-LT" dirty="0"/>
              <a:t>edukacinių žaidimų, </a:t>
            </a:r>
            <a:r>
              <a:rPr lang="lt-LT" dirty="0" smtClean="0"/>
              <a:t>knygelių;</a:t>
            </a:r>
          </a:p>
          <a:p>
            <a:r>
              <a:rPr lang="lt-LT" dirty="0" smtClean="0"/>
              <a:t>naujų valgymo įrankių </a:t>
            </a:r>
            <a:r>
              <a:rPr lang="lt-LT" dirty="0"/>
              <a:t>vaikams </a:t>
            </a:r>
            <a:r>
              <a:rPr lang="lt-LT" dirty="0" smtClean="0"/>
              <a:t>grupėse;</a:t>
            </a:r>
          </a:p>
          <a:p>
            <a:r>
              <a:rPr lang="lt-LT" dirty="0" smtClean="0"/>
              <a:t>naujos  </a:t>
            </a:r>
            <a:r>
              <a:rPr lang="lt-LT" dirty="0"/>
              <a:t>įrangos valgykloje</a:t>
            </a:r>
            <a:r>
              <a:rPr lang="lt-LT" dirty="0" smtClean="0"/>
              <a:t>;</a:t>
            </a:r>
          </a:p>
          <a:p>
            <a:r>
              <a:rPr lang="lt-LT" dirty="0"/>
              <a:t>l</a:t>
            </a:r>
            <a:r>
              <a:rPr lang="lt-LT" dirty="0" smtClean="0"/>
              <a:t>aimėtas projektas ,,</a:t>
            </a:r>
            <a:r>
              <a:rPr lang="lt-LT" dirty="0"/>
              <a:t>Mokausi rūšiuoti‘‘, surinkta 34 balai, įsigyta knygelių </a:t>
            </a:r>
            <a:r>
              <a:rPr lang="lt-LT" dirty="0" smtClean="0"/>
              <a:t>;</a:t>
            </a:r>
          </a:p>
          <a:p>
            <a:r>
              <a:rPr lang="lt-LT" dirty="0" smtClean="0"/>
              <a:t>It naujos įrangos: 2 </a:t>
            </a:r>
            <a:r>
              <a:rPr lang="lt-LT" dirty="0" err="1" smtClean="0"/>
              <a:t>printeriai</a:t>
            </a:r>
            <a:r>
              <a:rPr lang="lt-LT" dirty="0" smtClean="0"/>
              <a:t>, 1 nešiojamas kompiuteris,10 office 365 licencijų;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1092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TYRIMAI DĖL ĮSTAIGOS SAUGUMO </a:t>
            </a: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lt-LT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ATLIKTI TYRIMAI DARŽELIO TERITORIJOJE:</a:t>
            </a:r>
          </a:p>
          <a:p>
            <a:pPr marL="0" indent="0">
              <a:buNone/>
            </a:pPr>
            <a:endParaRPr lang="lt-LT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lt-LT" sz="2400" dirty="0" smtClean="0"/>
              <a:t>Dėl dirvožemio taršos(rezultatai bus sausio pabaigoje).</a:t>
            </a:r>
          </a:p>
          <a:p>
            <a:r>
              <a:rPr lang="lt-LT" sz="2400" dirty="0"/>
              <a:t>Dėl </a:t>
            </a:r>
            <a:r>
              <a:rPr lang="lt-LT" sz="2400" dirty="0" smtClean="0"/>
              <a:t>žaidimų aikštelių  </a:t>
            </a:r>
            <a:r>
              <a:rPr lang="lt-LT" sz="2400" dirty="0"/>
              <a:t>įrangos atitikimo reikalavimams(3 sūpynės bus demontuotos</a:t>
            </a:r>
            <a:r>
              <a:rPr lang="lt-LT" sz="2400" dirty="0" smtClean="0"/>
              <a:t>).</a:t>
            </a:r>
            <a:endParaRPr lang="lt-LT" sz="2400" dirty="0"/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21239483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717829" y="502234"/>
            <a:ext cx="9404723" cy="700265"/>
          </a:xfrm>
        </p:spPr>
        <p:txBody>
          <a:bodyPr/>
          <a:lstStyle/>
          <a:p>
            <a:r>
              <a:rPr lang="lt-LT" dirty="0" smtClean="0"/>
              <a:t> IT SISTEMA</a:t>
            </a:r>
            <a:br>
              <a:rPr lang="lt-LT" dirty="0" smtClean="0"/>
            </a:br>
            <a:r>
              <a:rPr lang="lt-LT" dirty="0"/>
              <a:t/>
            </a:r>
            <a:br>
              <a:rPr lang="lt-LT" dirty="0"/>
            </a:b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340659" y="1202498"/>
            <a:ext cx="11609172" cy="5072795"/>
          </a:xfrm>
        </p:spPr>
        <p:txBody>
          <a:bodyPr>
            <a:noAutofit/>
          </a:bodyPr>
          <a:lstStyle/>
          <a:p>
            <a:endParaRPr lang="lt-LT" sz="2400" dirty="0" smtClean="0"/>
          </a:p>
          <a:p>
            <a:r>
              <a:rPr lang="lt-LT" sz="2400" dirty="0" smtClean="0"/>
              <a:t>Įstaigoje naudojamos </a:t>
            </a:r>
            <a:r>
              <a:rPr lang="lt-LT" sz="2400" dirty="0"/>
              <a:t>ryšio priemonės: internetas, mobiliojo telefono ryšys, </a:t>
            </a:r>
            <a:r>
              <a:rPr lang="lt-LT" sz="2400" dirty="0" smtClean="0"/>
              <a:t>veikia </a:t>
            </a:r>
            <a:r>
              <a:rPr lang="lt-LT" sz="2400" dirty="0"/>
              <a:t>Wi-Fi ryšys. Visi </a:t>
            </a:r>
            <a:r>
              <a:rPr lang="lt-LT" sz="2400" dirty="0" smtClean="0"/>
              <a:t>kompiuteriai </a:t>
            </a:r>
            <a:r>
              <a:rPr lang="lt-LT" sz="2400" dirty="0"/>
              <a:t>prijungti prie interneto, yra </a:t>
            </a:r>
            <a:r>
              <a:rPr lang="lt-LT" sz="2400" dirty="0" smtClean="0"/>
              <a:t>3 mobiliojo </a:t>
            </a:r>
            <a:r>
              <a:rPr lang="lt-LT" sz="2400" dirty="0"/>
              <a:t>telefono abonentai. Nuolat naudojamasi e-valdžios teikiamomis paslaugomis. </a:t>
            </a:r>
            <a:r>
              <a:rPr lang="lt-LT" sz="2400" dirty="0" smtClean="0"/>
              <a:t>Darželis tėvų </a:t>
            </a:r>
            <a:r>
              <a:rPr lang="lt-LT" sz="2400" dirty="0"/>
              <a:t>informavimui ir </a:t>
            </a:r>
            <a:r>
              <a:rPr lang="lt-LT" sz="2400" dirty="0" smtClean="0"/>
              <a:t> vidaus bendravimui </a:t>
            </a:r>
            <a:r>
              <a:rPr lang="lt-LT" sz="2400" dirty="0"/>
              <a:t>naudoja </a:t>
            </a:r>
            <a:r>
              <a:rPr lang="lt-LT" sz="2400" dirty="0" smtClean="0"/>
              <a:t>,,Mano dienynas‘‘ sistemą, darželio internetinį </a:t>
            </a:r>
            <a:r>
              <a:rPr lang="lt-LT" sz="2400" dirty="0"/>
              <a:t>puslapį. </a:t>
            </a:r>
            <a:endParaRPr lang="lt-LT" sz="2400" dirty="0" smtClean="0"/>
          </a:p>
          <a:p>
            <a:r>
              <a:rPr lang="lt-LT" sz="2400" dirty="0" smtClean="0"/>
              <a:t>Ugdymo procese vykdant nuotolinį mokymą naudojamos platformos:</a:t>
            </a:r>
          </a:p>
          <a:p>
            <a:pPr marL="0" indent="0">
              <a:buNone/>
            </a:pPr>
            <a:r>
              <a:rPr lang="lt-LT" sz="2400" dirty="0" smtClean="0"/>
              <a:t>   per sistemą „Mano dienynas“, el. paštais, </a:t>
            </a:r>
            <a:r>
              <a:rPr lang="lt-LT" sz="2400" dirty="0" err="1" smtClean="0"/>
              <a:t>Zoom</a:t>
            </a:r>
            <a:r>
              <a:rPr lang="lt-LT" sz="2400" dirty="0" smtClean="0"/>
              <a:t>, Facebook, Messenger,    </a:t>
            </a:r>
            <a:r>
              <a:rPr lang="lt-LT" sz="2400" dirty="0" err="1" smtClean="0"/>
              <a:t>Viber</a:t>
            </a:r>
            <a:r>
              <a:rPr lang="lt-LT" sz="2400" dirty="0" smtClean="0"/>
              <a:t>, </a:t>
            </a:r>
            <a:r>
              <a:rPr lang="lt-LT" sz="2400" dirty="0" err="1" smtClean="0"/>
              <a:t>Padlet</a:t>
            </a:r>
            <a:r>
              <a:rPr lang="lt-LT" sz="2400" dirty="0" smtClean="0"/>
              <a:t> platformose, Google aplinkose.</a:t>
            </a:r>
            <a:endParaRPr lang="lt-LT" sz="2400" dirty="0"/>
          </a:p>
        </p:txBody>
      </p:sp>
    </p:spTree>
    <p:extLst>
      <p:ext uri="{BB962C8B-B14F-4D97-AF65-F5344CB8AC3E}">
        <p14:creationId xmlns:p14="http://schemas.microsoft.com/office/powerpoint/2010/main" val="2000256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z="4400" dirty="0"/>
              <a:t>Gautos </a:t>
            </a:r>
            <a:r>
              <a:rPr lang="lt-LT" sz="4400" dirty="0" smtClean="0"/>
              <a:t>ar laimėtos lėšos  </a:t>
            </a:r>
            <a:r>
              <a:rPr lang="lt-LT" sz="4400" dirty="0"/>
              <a:t/>
            </a:r>
            <a:br>
              <a:rPr lang="lt-LT" sz="4400" dirty="0"/>
            </a:br>
            <a:endParaRPr lang="lt-LT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0" y="2052918"/>
            <a:ext cx="12192000" cy="4195481"/>
          </a:xfrm>
        </p:spPr>
        <p:txBody>
          <a:bodyPr>
            <a:noAutofit/>
          </a:bodyPr>
          <a:lstStyle/>
          <a:p>
            <a:endParaRPr lang="lt-LT" sz="3200" dirty="0" smtClean="0"/>
          </a:p>
          <a:p>
            <a:r>
              <a:rPr lang="lt-LT" sz="3200" dirty="0" smtClean="0"/>
              <a:t>10 000 </a:t>
            </a:r>
            <a:r>
              <a:rPr lang="lt-LT" sz="3200" dirty="0" err="1" smtClean="0"/>
              <a:t>eur</a:t>
            </a:r>
            <a:r>
              <a:rPr lang="lt-LT" sz="3200" dirty="0" smtClean="0"/>
              <a:t> - grupių apšvietimui, 2020 birželis</a:t>
            </a:r>
          </a:p>
          <a:p>
            <a:r>
              <a:rPr lang="lt-LT" sz="3200" dirty="0" smtClean="0"/>
              <a:t>1 000 </a:t>
            </a:r>
            <a:r>
              <a:rPr lang="lt-LT" sz="3200" dirty="0"/>
              <a:t>eur-projektui ,,Naratyvinis žaidimas‘‘,2020 m. </a:t>
            </a:r>
            <a:r>
              <a:rPr lang="lt-LT" sz="3200" dirty="0" smtClean="0"/>
              <a:t>liepa</a:t>
            </a:r>
          </a:p>
          <a:p>
            <a:r>
              <a:rPr lang="lt-LT" sz="3200" dirty="0" smtClean="0"/>
              <a:t>500 </a:t>
            </a:r>
            <a:r>
              <a:rPr lang="lt-LT" sz="3200" dirty="0" err="1" smtClean="0"/>
              <a:t>eur</a:t>
            </a:r>
            <a:r>
              <a:rPr lang="lt-LT" sz="3200" dirty="0" smtClean="0"/>
              <a:t> - sporto edukacijai,2020m. lapkritis</a:t>
            </a:r>
          </a:p>
          <a:p>
            <a:r>
              <a:rPr lang="lt-LT" sz="3200" dirty="0" smtClean="0"/>
              <a:t>500 eur- leidiniui ,,Užduotys mažiems ir dideliems‘‘, 2020 m. gruodis</a:t>
            </a:r>
            <a:endParaRPr lang="lt-LT" sz="3200" dirty="0"/>
          </a:p>
        </p:txBody>
      </p:sp>
    </p:spTree>
    <p:extLst>
      <p:ext uri="{BB962C8B-B14F-4D97-AF65-F5344CB8AC3E}">
        <p14:creationId xmlns:p14="http://schemas.microsoft.com/office/powerpoint/2010/main" val="1839723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Planuojama</a:t>
            </a:r>
            <a:r>
              <a:rPr lang="lt-LT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(bus įtraukta į viešųjų pirkimų planą </a:t>
            </a:r>
            <a:r>
              <a:rPr lang="lt-LT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2021 </a:t>
            </a:r>
            <a:r>
              <a:rPr lang="lt-LT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m.):</a:t>
            </a:r>
            <a:br>
              <a:rPr lang="lt-LT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lt-LT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54984" y="2259106"/>
            <a:ext cx="12037016" cy="4410635"/>
          </a:xfrm>
        </p:spPr>
        <p:txBody>
          <a:bodyPr>
            <a:normAutofit/>
          </a:bodyPr>
          <a:lstStyle/>
          <a:p>
            <a:r>
              <a:rPr lang="lt-LT" dirty="0" smtClean="0"/>
              <a:t>suoliukai vaikų poilsiui ir  </a:t>
            </a:r>
            <a:r>
              <a:rPr lang="lt-LT" dirty="0"/>
              <a:t>lauko klasė</a:t>
            </a:r>
            <a:r>
              <a:rPr lang="lt-LT" dirty="0" smtClean="0"/>
              <a:t>,</a:t>
            </a:r>
          </a:p>
          <a:p>
            <a:r>
              <a:rPr lang="lt-LT" dirty="0"/>
              <a:t> šiuolaikiškų kūrybinių dirbtuvėlių įrengimas</a:t>
            </a:r>
            <a:r>
              <a:rPr lang="lt-LT" dirty="0" smtClean="0"/>
              <a:t>,</a:t>
            </a:r>
          </a:p>
          <a:p>
            <a:r>
              <a:rPr lang="lt-LT" dirty="0" smtClean="0"/>
              <a:t>pastato pamatų remontas,</a:t>
            </a:r>
          </a:p>
          <a:p>
            <a:r>
              <a:rPr lang="lt-LT" dirty="0" smtClean="0"/>
              <a:t>durų grupėse keitimas,</a:t>
            </a:r>
          </a:p>
          <a:p>
            <a:r>
              <a:rPr lang="lt-LT" dirty="0"/>
              <a:t>e</a:t>
            </a:r>
            <a:r>
              <a:rPr lang="lt-LT" dirty="0" smtClean="0"/>
              <a:t>dukacinių tentų įrengimas,</a:t>
            </a:r>
          </a:p>
          <a:p>
            <a:r>
              <a:rPr lang="lt-LT" dirty="0"/>
              <a:t>k</a:t>
            </a:r>
            <a:r>
              <a:rPr lang="lt-LT" dirty="0" smtClean="0"/>
              <a:t>iekvienai grupei mini darželio įrengimas,</a:t>
            </a:r>
          </a:p>
          <a:p>
            <a:r>
              <a:rPr lang="lt-LT" dirty="0" smtClean="0"/>
              <a:t>kiemo žaliosios dangos(žolės)atnaujinimas,</a:t>
            </a:r>
          </a:p>
          <a:p>
            <a:r>
              <a:rPr lang="lt-LT" dirty="0" smtClean="0"/>
              <a:t>žaidimų aikštelės papildymas naujais šiuolaikiškais žaidimais,</a:t>
            </a:r>
          </a:p>
          <a:p>
            <a:r>
              <a:rPr lang="lt-LT" dirty="0"/>
              <a:t>s</a:t>
            </a:r>
            <a:r>
              <a:rPr lang="lt-LT" dirty="0" smtClean="0"/>
              <a:t>porto aikštyno įrengimas,</a:t>
            </a:r>
          </a:p>
          <a:p>
            <a:r>
              <a:rPr lang="lt-LT" dirty="0" smtClean="0"/>
              <a:t>It </a:t>
            </a:r>
            <a:r>
              <a:rPr lang="lt-LT" dirty="0"/>
              <a:t>įrangos </a:t>
            </a:r>
            <a:r>
              <a:rPr lang="lt-LT" dirty="0" smtClean="0"/>
              <a:t>atnaujinimas,. </a:t>
            </a:r>
          </a:p>
        </p:txBody>
      </p:sp>
    </p:spTree>
    <p:extLst>
      <p:ext uri="{BB962C8B-B14F-4D97-AF65-F5344CB8AC3E}">
        <p14:creationId xmlns:p14="http://schemas.microsoft.com/office/powerpoint/2010/main" val="3004908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Pasirašytos  sutartys:</a:t>
            </a:r>
            <a:br>
              <a:rPr lang="lt-LT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sz="2800" dirty="0" smtClean="0"/>
              <a:t>Vilniaus lopšelis/darželis ,,Šnekutis ‘‘,</a:t>
            </a:r>
          </a:p>
          <a:p>
            <a:r>
              <a:rPr lang="lt-LT" sz="2800" dirty="0" smtClean="0"/>
              <a:t>Sistema ,,Mano dienynas‘‘</a:t>
            </a:r>
          </a:p>
          <a:p>
            <a:r>
              <a:rPr lang="lt-LT" sz="2800" dirty="0" smtClean="0"/>
              <a:t>,,VŠĮ ,,Vaiko labui‘‘</a:t>
            </a:r>
          </a:p>
          <a:p>
            <a:r>
              <a:rPr lang="lt-LT" sz="2800" dirty="0" smtClean="0"/>
              <a:t>VS Į ,,Pažangos ir švietimo centras‘‘</a:t>
            </a:r>
          </a:p>
          <a:p>
            <a:r>
              <a:rPr lang="lt-LT" sz="2800" dirty="0" smtClean="0"/>
              <a:t>VŠĮ ,,Tikra mityba‘‘ </a:t>
            </a:r>
          </a:p>
          <a:p>
            <a:endParaRPr lang="lt-LT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6177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945776"/>
          </a:xfrm>
        </p:spPr>
        <p:txBody>
          <a:bodyPr/>
          <a:lstStyle/>
          <a:p>
            <a:r>
              <a:rPr lang="lt-LT" dirty="0" smtClean="0"/>
              <a:t>Sklaida.  Esame atviri visiems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112" y="1147482"/>
            <a:ext cx="11276948" cy="5396753"/>
          </a:xfrm>
        </p:spPr>
        <p:txBody>
          <a:bodyPr>
            <a:normAutofit fontScale="92500" lnSpcReduction="20000"/>
          </a:bodyPr>
          <a:lstStyle/>
          <a:p>
            <a:r>
              <a:rPr lang="lt-LT" sz="2600" dirty="0" smtClean="0"/>
              <a:t>Direktorės Vidos Kisielienės interviu laikraščiui,,Žaliasis laikraštis‘‘ apie gamtamokslinį švietimą l/d,,Pagrandukas‘‘, 2020 m.gruodis; </a:t>
            </a:r>
          </a:p>
          <a:p>
            <a:r>
              <a:rPr lang="lt-LT" sz="2600" dirty="0" smtClean="0"/>
              <a:t>Pranešimas respublikinėje ikimokyklinių įstaigų konferencijoje,2020-11-20, Vida Kisielienė, Jolanta Gaidelienė</a:t>
            </a:r>
          </a:p>
          <a:p>
            <a:r>
              <a:rPr lang="lt-LT" sz="2600" dirty="0" smtClean="0"/>
              <a:t>Pranešimas Vilniaus m. konferencijoje,,Naratyvinis žaidimas. Privalumai‘‘, Daiva Gaidelienė,Rasa Okulevičienė</a:t>
            </a:r>
          </a:p>
          <a:p>
            <a:r>
              <a:rPr lang="lt-LT" sz="2600" dirty="0" smtClean="0"/>
              <a:t>Apie mus rašė</a:t>
            </a:r>
          </a:p>
          <a:p>
            <a:r>
              <a:rPr lang="lt-LT" sz="1800" dirty="0"/>
              <a:t>https://m.facebook.com/story.php?story_fbid=2653515264910995&amp;id=100007576424030&amp;refid=17&amp;_ft_=mf_story_key.2653515264910995%3Aog_action_id.3684807608949j03%3Atop_level_post_id.2653515264910995%3Atl_objid.2653515264910995%3Acontent_owner_id_new.100007576424030%3Athrowback_story_fbid.2653515264910995%3Aphoto_id.2653515124911009%3Astory_location.4%3Astory_attachment_style.photo%3Athid.100007576424030%3A306061129499414%3A2%3A0%3A1606809599%3A-3292696003693620277&amp;__tn__=%</a:t>
            </a:r>
            <a:r>
              <a:rPr lang="lt-LT" sz="1800" dirty="0" smtClean="0"/>
              <a:t>2As%2As-R</a:t>
            </a:r>
            <a:endParaRPr lang="lt-LT" sz="1800" dirty="0"/>
          </a:p>
          <a:p>
            <a:endParaRPr lang="lt-LT" sz="2600" dirty="0" smtClean="0"/>
          </a:p>
          <a:p>
            <a:r>
              <a:rPr lang="lt-LT" sz="2600" dirty="0"/>
              <a:t>I</a:t>
            </a:r>
            <a:r>
              <a:rPr lang="lt-LT" sz="2600" dirty="0" smtClean="0"/>
              <a:t>nformacija apie įstaigoje organizuojamas veiklas svetainėje </a:t>
            </a:r>
          </a:p>
          <a:p>
            <a:pPr marL="0" indent="0">
              <a:buNone/>
            </a:pPr>
            <a:r>
              <a:rPr lang="lt-LT" sz="2600" dirty="0" smtClean="0"/>
              <a:t> </a:t>
            </a:r>
            <a:r>
              <a:rPr lang="lt-LT" sz="2600" dirty="0" smtClean="0">
                <a:hlinkClick r:id="rId2"/>
              </a:rPr>
              <a:t>www.pagrandukas.vilnius.lt</a:t>
            </a:r>
            <a:endParaRPr lang="lt-LT" sz="2600" dirty="0" smtClean="0"/>
          </a:p>
          <a:p>
            <a:pPr marL="0" indent="0">
              <a:buNone/>
            </a:pPr>
            <a:endParaRPr lang="lt-LT" sz="2600" dirty="0"/>
          </a:p>
          <a:p>
            <a:pPr marL="0" indent="0">
              <a:buNone/>
            </a:pPr>
            <a:endParaRPr lang="lt-LT" sz="2600" dirty="0" smtClean="0"/>
          </a:p>
          <a:p>
            <a:endParaRPr lang="lt-LT" dirty="0" smtClean="0"/>
          </a:p>
          <a:p>
            <a:endParaRPr lang="lt-LT" dirty="0" smtClean="0"/>
          </a:p>
        </p:txBody>
      </p:sp>
    </p:spTree>
    <p:extLst>
      <p:ext uri="{BB962C8B-B14F-4D97-AF65-F5344CB8AC3E}">
        <p14:creationId xmlns:p14="http://schemas.microsoft.com/office/powerpoint/2010/main" val="2208343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z="4800" dirty="0" smtClean="0"/>
              <a:t>Mes dirbame vaiko labui </a:t>
            </a:r>
            <a:endParaRPr lang="lt-LT" sz="4800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5399455" y="1853248"/>
            <a:ext cx="8946541" cy="4195481"/>
          </a:xfrm>
        </p:spPr>
        <p:txBody>
          <a:bodyPr/>
          <a:lstStyle/>
          <a:p>
            <a:endParaRPr lang="lt-LT"/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8" t="-2222" r="-1338" b="2222"/>
          <a:stretch/>
        </p:blipFill>
        <p:spPr>
          <a:xfrm>
            <a:off x="5127812" y="1326776"/>
            <a:ext cx="7064188" cy="5531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00201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Jonas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886</TotalTime>
  <Words>1343</Words>
  <Application>Microsoft Office PowerPoint</Application>
  <PresentationFormat>Plačiaekranė</PresentationFormat>
  <Paragraphs>154</Paragraphs>
  <Slides>21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4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21</vt:i4>
      </vt:variant>
    </vt:vector>
  </HeadingPairs>
  <TitlesOfParts>
    <vt:vector size="26" baseType="lpstr">
      <vt:lpstr>Arial</vt:lpstr>
      <vt:lpstr>Century Gothic</vt:lpstr>
      <vt:lpstr>Times New Roman</vt:lpstr>
      <vt:lpstr>Wingdings 3</vt:lpstr>
      <vt:lpstr>Jonas</vt:lpstr>
      <vt:lpstr>       Vilniaus lopšelis/darželis            ,,Pagrandukas‘‘            </vt:lpstr>
      <vt:lpstr>Statistiniai duomenys  </vt:lpstr>
      <vt:lpstr>Vaikų ugdymas </vt:lpstr>
      <vt:lpstr>Mokytojų, specialistų komanda </vt:lpstr>
      <vt:lpstr>Sukurta 15  komisijų/tarybų/grupių , kurios padeda organizuoti veiklas, rengia dokumentus. </vt:lpstr>
      <vt:lpstr>Vilniaus lopšelis/darželis ,,Pagrandukas‘‘savo veikloje vadovaujasi: </vt:lpstr>
      <vt:lpstr>Veiklos prioritetai ir veiklos </vt:lpstr>
      <vt:lpstr>Ugdymo(si) kokybės gerinimas.  Emocinio saugumo užtikrinimas.</vt:lpstr>
      <vt:lpstr>2020 m. vykdyti projektai</vt:lpstr>
      <vt:lpstr>Dalyvavimas šalies,miesto  renginiuose</vt:lpstr>
      <vt:lpstr>Ugdymo naujovės 2020 m.</vt:lpstr>
      <vt:lpstr>Ugdyme dalyvauja tėvai</vt:lpstr>
      <vt:lpstr>Materialiniai ištekliai. Įstaiga pastatyta 1978 metais. Pastatas nerenovuotas, todėl pastato elektros instaliacijos, apšvietimo,, fasado būklė bloga. Kreiptasi Į Vilniaus m. savivaldybę  dėl ES investicijų.  </vt:lpstr>
      <vt:lpstr>Materialiniai ištekliai     Įsigyta: </vt:lpstr>
      <vt:lpstr>TYRIMAI DĖL ĮSTAIGOS SAUGUMO </vt:lpstr>
      <vt:lpstr> IT SISTEMA  </vt:lpstr>
      <vt:lpstr>Gautos ar laimėtos lėšos   </vt:lpstr>
      <vt:lpstr>Planuojama (bus įtraukta į viešųjų pirkimų planą 2021 m.): </vt:lpstr>
      <vt:lpstr>Pasirašytos  sutartys: </vt:lpstr>
      <vt:lpstr>Sklaida.  Esame atviri visiems </vt:lpstr>
      <vt:lpstr>Mes dirbame vaiko labui </vt:lpstr>
    </vt:vector>
  </TitlesOfParts>
  <Company>Vilniaus Ryto progimnazija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Vilniaus ,,Ryto‘‘ progimnazija  Bendruomenės susirinkimas                 2020-01-30</dc:title>
  <dc:creator>Valdas Žekonis</dc:creator>
  <cp:lastModifiedBy>Rastine Vilnius</cp:lastModifiedBy>
  <cp:revision>138</cp:revision>
  <cp:lastPrinted>2020-12-22T06:45:41Z</cp:lastPrinted>
  <dcterms:created xsi:type="dcterms:W3CDTF">2020-01-27T14:49:00Z</dcterms:created>
  <dcterms:modified xsi:type="dcterms:W3CDTF">2021-02-01T11:45:56Z</dcterms:modified>
</cp:coreProperties>
</file>