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8" r:id="rId5"/>
    <p:sldId id="289" r:id="rId6"/>
    <p:sldId id="260" r:id="rId7"/>
    <p:sldId id="259" r:id="rId8"/>
    <p:sldId id="261" r:id="rId9"/>
    <p:sldId id="280" r:id="rId10"/>
    <p:sldId id="282" r:id="rId11"/>
    <p:sldId id="285" r:id="rId1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7" autoAdjust="0"/>
    <p:restoredTop sz="94660"/>
  </p:normalViewPr>
  <p:slideViewPr>
    <p:cSldViewPr snapToGrid="0">
      <p:cViewPr varScale="1">
        <p:scale>
          <a:sx n="77" d="100"/>
          <a:sy n="77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39486" y="201479"/>
            <a:ext cx="12052514" cy="2355742"/>
          </a:xfrm>
        </p:spPr>
        <p:txBody>
          <a:bodyPr/>
          <a:lstStyle/>
          <a:p>
            <a:r>
              <a:rPr lang="lt-LT" sz="4800" dirty="0" smtClean="0"/>
              <a:t>       Vilniaus lopšelis/darželis</a:t>
            </a:r>
            <a:br>
              <a:rPr lang="lt-LT" sz="4800" dirty="0" smtClean="0"/>
            </a:br>
            <a:r>
              <a:rPr lang="lt-LT" sz="4800" dirty="0" smtClean="0"/>
              <a:t>           ,,Pagrandukas‘‘</a:t>
            </a:r>
            <a:r>
              <a:rPr lang="lt-LT" sz="4800" b="1" dirty="0" smtClean="0"/>
              <a:t/>
            </a:r>
            <a:br>
              <a:rPr lang="lt-LT" sz="4800" b="1" dirty="0" smtClean="0"/>
            </a:br>
            <a:r>
              <a:rPr lang="lt-LT" sz="4800" b="1" dirty="0" smtClean="0"/>
              <a:t>           </a:t>
            </a:r>
            <a:endParaRPr lang="lt-LT" sz="4000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154955" y="3208149"/>
            <a:ext cx="8825658" cy="2293749"/>
          </a:xfrm>
        </p:spPr>
        <p:txBody>
          <a:bodyPr>
            <a:noAutofit/>
          </a:bodyPr>
          <a:lstStyle/>
          <a:p>
            <a:r>
              <a:rPr lang="lt-LT" sz="4000" b="1" dirty="0" smtClean="0">
                <a:solidFill>
                  <a:srgbClr val="92D050"/>
                </a:solidFill>
              </a:rPr>
              <a:t>202</a:t>
            </a:r>
            <a:r>
              <a:rPr lang="en-US" sz="4000" b="1" dirty="0" smtClean="0">
                <a:solidFill>
                  <a:srgbClr val="92D050"/>
                </a:solidFill>
              </a:rPr>
              <a:t>1 m.</a:t>
            </a:r>
            <a:r>
              <a:rPr lang="lt-LT" sz="4000" b="1" dirty="0" smtClean="0">
                <a:solidFill>
                  <a:srgbClr val="92D050"/>
                </a:solidFill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</a:rPr>
              <a:t>strategija</a:t>
            </a:r>
            <a:endParaRPr lang="en-US" sz="4000" b="1" dirty="0" smtClean="0">
              <a:solidFill>
                <a:srgbClr val="92D050"/>
              </a:solidFill>
            </a:endParaRPr>
          </a:p>
          <a:p>
            <a:r>
              <a:rPr lang="en-US" sz="1800" b="1" cap="none" dirty="0" smtClean="0">
                <a:solidFill>
                  <a:srgbClr val="92D050"/>
                </a:solidFill>
              </a:rPr>
              <a:t>(</a:t>
            </a:r>
            <a:r>
              <a:rPr lang="en-US" sz="1800" b="1" cap="none" dirty="0" err="1" smtClean="0">
                <a:solidFill>
                  <a:srgbClr val="92D050"/>
                </a:solidFill>
              </a:rPr>
              <a:t>parengta</a:t>
            </a:r>
            <a:r>
              <a:rPr lang="en-US" sz="1800" b="1" cap="none" dirty="0" smtClean="0">
                <a:solidFill>
                  <a:srgbClr val="92D050"/>
                </a:solidFill>
              </a:rPr>
              <a:t> </a:t>
            </a:r>
            <a:r>
              <a:rPr lang="en-US" sz="1800" b="1" cap="none" dirty="0" err="1" smtClean="0">
                <a:solidFill>
                  <a:srgbClr val="92D050"/>
                </a:solidFill>
              </a:rPr>
              <a:t>vadovaujantis</a:t>
            </a:r>
            <a:r>
              <a:rPr lang="en-US" sz="1800" b="1" cap="none" dirty="0" smtClean="0">
                <a:solidFill>
                  <a:srgbClr val="92D050"/>
                </a:solidFill>
              </a:rPr>
              <a:t> 2018-22 </a:t>
            </a:r>
            <a:r>
              <a:rPr lang="en-US" sz="1800" b="1" cap="none" dirty="0" err="1" smtClean="0">
                <a:solidFill>
                  <a:srgbClr val="92D050"/>
                </a:solidFill>
              </a:rPr>
              <a:t>m.Strateginio</a:t>
            </a:r>
            <a:r>
              <a:rPr lang="en-US" sz="1800" b="1" cap="none" dirty="0" smtClean="0">
                <a:solidFill>
                  <a:srgbClr val="92D050"/>
                </a:solidFill>
              </a:rPr>
              <a:t> </a:t>
            </a:r>
            <a:r>
              <a:rPr lang="en-US" sz="1800" b="1" cap="none" dirty="0" err="1" smtClean="0">
                <a:solidFill>
                  <a:srgbClr val="92D050"/>
                </a:solidFill>
              </a:rPr>
              <a:t>plano</a:t>
            </a:r>
            <a:r>
              <a:rPr lang="en-US" sz="1800" b="1" cap="none" dirty="0" smtClean="0">
                <a:solidFill>
                  <a:srgbClr val="92D050"/>
                </a:solidFill>
              </a:rPr>
              <a:t> </a:t>
            </a:r>
            <a:r>
              <a:rPr lang="en-US" sz="1800" b="1" cap="none" dirty="0" err="1" smtClean="0">
                <a:solidFill>
                  <a:srgbClr val="92D050"/>
                </a:solidFill>
              </a:rPr>
              <a:t>steb</a:t>
            </a:r>
            <a:r>
              <a:rPr lang="lt-LT" sz="1800" b="1" cap="none" dirty="0" smtClean="0">
                <a:solidFill>
                  <a:srgbClr val="92D050"/>
                </a:solidFill>
              </a:rPr>
              <a:t>ė</a:t>
            </a:r>
            <a:r>
              <a:rPr lang="en-US" sz="1800" b="1" cap="none" dirty="0" err="1" smtClean="0">
                <a:solidFill>
                  <a:srgbClr val="92D050"/>
                </a:solidFill>
              </a:rPr>
              <a:t>senos</a:t>
            </a:r>
            <a:r>
              <a:rPr lang="en-US" sz="1800" b="1" cap="none" dirty="0" smtClean="0">
                <a:solidFill>
                  <a:srgbClr val="92D050"/>
                </a:solidFill>
              </a:rPr>
              <a:t> </a:t>
            </a:r>
            <a:r>
              <a:rPr lang="en-US" sz="1800" b="1" cap="none" dirty="0" err="1" smtClean="0">
                <a:solidFill>
                  <a:srgbClr val="92D050"/>
                </a:solidFill>
              </a:rPr>
              <a:t>analize</a:t>
            </a:r>
            <a:r>
              <a:rPr lang="en-US" sz="1800" b="1" cap="none" dirty="0" smtClean="0">
                <a:solidFill>
                  <a:srgbClr val="92D050"/>
                </a:solidFill>
              </a:rPr>
              <a:t>)</a:t>
            </a:r>
          </a:p>
          <a:p>
            <a:r>
              <a:rPr lang="lt-LT" sz="1800" b="1" dirty="0" smtClean="0">
                <a:solidFill>
                  <a:srgbClr val="92D050"/>
                </a:solidFill>
              </a:rPr>
              <a:t>Direktorė Vida Kisielienė</a:t>
            </a:r>
            <a:r>
              <a:rPr lang="lt-LT" sz="1800" dirty="0">
                <a:solidFill>
                  <a:srgbClr val="92D050"/>
                </a:solidFill>
              </a:rPr>
              <a:t/>
            </a:r>
            <a:br>
              <a:rPr lang="lt-LT" sz="1800" dirty="0">
                <a:solidFill>
                  <a:srgbClr val="92D050"/>
                </a:solidFill>
              </a:rPr>
            </a:br>
            <a:endParaRPr lang="lt-LT" sz="1800" dirty="0">
              <a:solidFill>
                <a:srgbClr val="92D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100" y="317500"/>
            <a:ext cx="2870699" cy="256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59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Įstaigos varikliai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lt-LT" sz="6400" b="1" dirty="0"/>
              <a:t>KOKYBĖ</a:t>
            </a:r>
            <a:endParaRPr lang="en-US" sz="6400" dirty="0"/>
          </a:p>
          <a:p>
            <a:r>
              <a:rPr lang="lt-LT" sz="8000" dirty="0" smtClean="0"/>
              <a:t>Pasiekimai ir jų analizė, </a:t>
            </a:r>
            <a:r>
              <a:rPr lang="lt-LT" sz="8000" dirty="0"/>
              <a:t>vertinimo sistema, dėmesys kievienam </a:t>
            </a:r>
            <a:r>
              <a:rPr lang="lt-LT" sz="8000" dirty="0" smtClean="0"/>
              <a:t>vaikui</a:t>
            </a:r>
            <a:r>
              <a:rPr lang="lt-LT" sz="8000" dirty="0"/>
              <a:t> </a:t>
            </a:r>
            <a:endParaRPr lang="en-US" sz="8000" dirty="0"/>
          </a:p>
          <a:p>
            <a:r>
              <a:rPr lang="lt-LT" sz="7200" b="1" dirty="0" smtClean="0"/>
              <a:t>ATVIRUMAS</a:t>
            </a:r>
            <a:endParaRPr lang="en-US" sz="7200" dirty="0"/>
          </a:p>
          <a:p>
            <a:r>
              <a:rPr lang="lt-LT" sz="8000" dirty="0"/>
              <a:t>Bendruomenės įtraukimas, galimybės, tolerancija,emocinis </a:t>
            </a:r>
            <a:r>
              <a:rPr lang="lt-LT" sz="8000" dirty="0" smtClean="0"/>
              <a:t>saugumas</a:t>
            </a:r>
            <a:endParaRPr lang="en-US" sz="8000" dirty="0"/>
          </a:p>
          <a:p>
            <a:r>
              <a:rPr lang="lt-LT" sz="7200" b="1" dirty="0"/>
              <a:t>AUGIMAS</a:t>
            </a:r>
            <a:endParaRPr lang="en-US" sz="7200" dirty="0"/>
          </a:p>
          <a:p>
            <a:pPr marL="0" indent="0">
              <a:buNone/>
            </a:pPr>
            <a:r>
              <a:rPr lang="lt-LT" sz="8000" dirty="0" smtClean="0"/>
              <a:t>Dialogu grįstas ugdymas,mažiausios pažangos  pastebėjimas</a:t>
            </a:r>
          </a:p>
          <a:p>
            <a:r>
              <a:rPr lang="lt-LT" sz="7400" b="1" dirty="0" smtClean="0"/>
              <a:t>Skaidrumas</a:t>
            </a:r>
          </a:p>
          <a:p>
            <a:r>
              <a:rPr lang="lt-LT" sz="7400" b="1" dirty="0" smtClean="0"/>
              <a:t>Finansinių lėšų skirstymas  derinant su įstaigos taryba.</a:t>
            </a:r>
          </a:p>
          <a:p>
            <a:r>
              <a:rPr lang="lt-LT" sz="7400" b="1" dirty="0" smtClean="0"/>
              <a:t>Finansinių ataskaitų teikimas bendruomenei .</a:t>
            </a:r>
            <a:endParaRPr lang="en-US" sz="7400" b="1" dirty="0"/>
          </a:p>
          <a:p>
            <a:r>
              <a:rPr lang="lt-LT" dirty="0"/>
              <a:t/>
            </a:r>
            <a:br>
              <a:rPr lang="lt-LT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9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>          Kurkime darželį, </a:t>
            </a:r>
            <a:br>
              <a:rPr lang="lt-LT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lt-LT" dirty="0" smtClean="0"/>
              <a:t>           apie kurį svajotų </a:t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> </a:t>
            </a:r>
            <a:r>
              <a:rPr lang="lt-LT" dirty="0" smtClean="0"/>
              <a:t> kiekvienas Naujamiesčio vaikas.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 hangingPunct="0"/>
            <a:r>
              <a:rPr lang="lt-LT" b="1" dirty="0" smtClean="0"/>
              <a:t> </a:t>
            </a:r>
            <a:r>
              <a:rPr lang="lt-LT" sz="4400" dirty="0"/>
              <a:t>Sklandus </a:t>
            </a:r>
            <a:r>
              <a:rPr lang="lt-LT" sz="4400" dirty="0" smtClean="0"/>
              <a:t> lopšelis/darželis</a:t>
            </a:r>
            <a:r>
              <a:rPr lang="lt-LT" sz="4400" dirty="0"/>
              <a:t/>
            </a:r>
            <a:br>
              <a:rPr lang="lt-LT" sz="4400" dirty="0"/>
            </a:b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23986" y="1030029"/>
            <a:ext cx="12068014" cy="4195481"/>
          </a:xfrm>
        </p:spPr>
        <p:txBody>
          <a:bodyPr>
            <a:normAutofit/>
          </a:bodyPr>
          <a:lstStyle/>
          <a:p>
            <a:pPr marL="0" indent="0" fontAlgn="base" hangingPunct="0">
              <a:buNone/>
            </a:pPr>
            <a:r>
              <a:rPr lang="lt-LT" sz="4000" dirty="0"/>
              <a:t> </a:t>
            </a:r>
            <a:r>
              <a:rPr lang="lt-LT" sz="4000" dirty="0" smtClean="0"/>
              <a:t>                ,,Pagrandukas‘‘</a:t>
            </a:r>
          </a:p>
          <a:p>
            <a:pPr fontAlgn="base" hangingPunct="0"/>
            <a:endParaRPr lang="lt-LT" sz="2800" dirty="0"/>
          </a:p>
          <a:p>
            <a:pPr fontAlgn="base" hangingPunct="0"/>
            <a:r>
              <a:rPr lang="lt-LT" sz="2800" dirty="0" smtClean="0"/>
              <a:t>Remiamės Vilniaus miesto vizija</a:t>
            </a:r>
          </a:p>
          <a:p>
            <a:pPr marL="0" indent="0" fontAlgn="base" hangingPunct="0">
              <a:buNone/>
            </a:pPr>
            <a:r>
              <a:rPr lang="lt-LT" sz="2800" dirty="0" smtClean="0"/>
              <a:t> „Sklandus </a:t>
            </a:r>
            <a:r>
              <a:rPr lang="lt-LT" sz="2800" dirty="0"/>
              <a:t>Vilnius – Vilniaus miesto </a:t>
            </a:r>
            <a:r>
              <a:rPr lang="lt-LT" sz="2800" dirty="0" smtClean="0"/>
              <a:t>strateginė</a:t>
            </a:r>
            <a:r>
              <a:rPr lang="en-US" sz="2800" dirty="0" smtClean="0"/>
              <a:t> </a:t>
            </a:r>
            <a:r>
              <a:rPr lang="en-US" sz="2800" dirty="0" err="1" smtClean="0"/>
              <a:t>ateitis</a:t>
            </a:r>
            <a:r>
              <a:rPr lang="en-US" sz="2800" dirty="0" smtClean="0"/>
              <a:t>’’, 2020</a:t>
            </a:r>
            <a:r>
              <a:rPr lang="lt-LT" sz="2800" dirty="0" smtClean="0"/>
              <a:t> 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89782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46111" y="490818"/>
            <a:ext cx="9755189" cy="1579282"/>
          </a:xfrm>
        </p:spPr>
        <p:txBody>
          <a:bodyPr/>
          <a:lstStyle/>
          <a:p>
            <a:pPr fontAlgn="base" hangingPunct="0"/>
            <a:r>
              <a:rPr lang="lt-LT" dirty="0" smtClean="0"/>
              <a:t>Kokio lopšelio/darželio sieksime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42171" y="1164399"/>
            <a:ext cx="11949829" cy="3472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b="1" dirty="0" smtClean="0"/>
              <a:t>VIZIJA:</a:t>
            </a:r>
          </a:p>
          <a:p>
            <a:r>
              <a:rPr lang="lt-LT" dirty="0" smtClean="0"/>
              <a:t>Lopšelis-darželis </a:t>
            </a:r>
            <a:r>
              <a:rPr lang="lt-LT" dirty="0"/>
              <a:t>„Pagrandukas“ – </a:t>
            </a:r>
            <a:r>
              <a:rPr lang="lt-LT" dirty="0" smtClean="0"/>
              <a:t>aukštos kultūros įstaiga</a:t>
            </a:r>
            <a:r>
              <a:rPr lang="lt-LT" dirty="0"/>
              <a:t>, atvira kaitai</a:t>
            </a:r>
            <a:r>
              <a:rPr lang="lt-LT" dirty="0" smtClean="0"/>
              <a:t>,</a:t>
            </a:r>
          </a:p>
          <a:p>
            <a:pPr marL="0" indent="0">
              <a:buNone/>
            </a:pPr>
            <a:r>
              <a:rPr lang="lt-LT" dirty="0" smtClean="0"/>
              <a:t> </a:t>
            </a:r>
            <a:r>
              <a:rPr lang="lt-LT" dirty="0"/>
              <a:t>tenkinanti esminius vaiko poreikius, </a:t>
            </a:r>
            <a:r>
              <a:rPr lang="lt-LT" dirty="0" smtClean="0"/>
              <a:t>puoselėjanti tautos </a:t>
            </a:r>
            <a:r>
              <a:rPr lang="lt-LT" dirty="0"/>
              <a:t>ir krašto kultūrines </a:t>
            </a:r>
            <a:r>
              <a:rPr lang="lt-LT" dirty="0" smtClean="0"/>
              <a:t>vertybes</a:t>
            </a:r>
          </a:p>
          <a:p>
            <a:pPr marL="0" indent="0">
              <a:buNone/>
            </a:pPr>
            <a:r>
              <a:rPr lang="lt-LT" dirty="0" smtClean="0"/>
              <a:t> bei skatinanti gamtamokslinį švietimą ,  </a:t>
            </a:r>
            <a:r>
              <a:rPr lang="lt-LT" dirty="0"/>
              <a:t>užtikrinanti </a:t>
            </a:r>
            <a:r>
              <a:rPr lang="lt-LT" dirty="0" smtClean="0"/>
              <a:t>oraus, sveiko, pilietiško žmogaus</a:t>
            </a:r>
          </a:p>
          <a:p>
            <a:pPr marL="0" indent="0">
              <a:buNone/>
            </a:pPr>
            <a:r>
              <a:rPr lang="lt-LT" dirty="0" smtClean="0"/>
              <a:t> ugdymą </a:t>
            </a:r>
            <a:r>
              <a:rPr lang="lt-LT" dirty="0"/>
              <a:t>(</a:t>
            </a:r>
            <a:r>
              <a:rPr lang="lt-LT" dirty="0" err="1"/>
              <a:t>si</a:t>
            </a:r>
            <a:r>
              <a:rPr lang="lt-LT" dirty="0"/>
              <a:t>) </a:t>
            </a:r>
            <a:r>
              <a:rPr lang="lt-LT" dirty="0" smtClean="0"/>
              <a:t>saugioje modernioje aplinkoje .</a:t>
            </a:r>
            <a:endParaRPr lang="lt-LT" dirty="0"/>
          </a:p>
          <a:p>
            <a:pPr marL="0" indent="0">
              <a:buNone/>
            </a:pPr>
            <a:r>
              <a:rPr lang="lt-LT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0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Sklandus ugdymas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03312" y="1230924"/>
            <a:ext cx="8946541" cy="50174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dirty="0" smtClean="0"/>
          </a:p>
          <a:p>
            <a:r>
              <a:rPr lang="lt-LT" sz="1600" dirty="0"/>
              <a:t>p</a:t>
            </a:r>
            <a:r>
              <a:rPr lang="lt-LT" sz="1600" dirty="0" smtClean="0"/>
              <a:t>agrindas-ikimokyklinio ugdymo programa ,,Pagrandukas‘‘, 2018 m.</a:t>
            </a:r>
          </a:p>
          <a:p>
            <a:r>
              <a:rPr lang="lt-LT" sz="1600" dirty="0"/>
              <a:t>s</a:t>
            </a:r>
            <a:r>
              <a:rPr lang="lt-LT" sz="1600" dirty="0" smtClean="0"/>
              <a:t>augi emocinė ir fizinė aplinka,</a:t>
            </a:r>
          </a:p>
          <a:p>
            <a:r>
              <a:rPr lang="lt-LT" sz="1600" dirty="0" smtClean="0"/>
              <a:t>sistema ,,Mano dienynas‘‘,</a:t>
            </a:r>
          </a:p>
          <a:p>
            <a:r>
              <a:rPr lang="lt-LT" sz="1600" dirty="0"/>
              <a:t>p</a:t>
            </a:r>
            <a:r>
              <a:rPr lang="lt-LT" sz="1600" dirty="0" smtClean="0"/>
              <a:t>rojektas ,,Patirk Vilnių‘‘,</a:t>
            </a:r>
          </a:p>
          <a:p>
            <a:r>
              <a:rPr lang="lt-LT" sz="1600" dirty="0"/>
              <a:t>e</a:t>
            </a:r>
            <a:r>
              <a:rPr lang="lt-LT" sz="1600" dirty="0" smtClean="0"/>
              <a:t>tninė-gamtamokslinė kryptis( papročiai, kalendorinės šventės, </a:t>
            </a:r>
            <a:r>
              <a:rPr lang="lt-LT" sz="1600" dirty="0" err="1" smtClean="0"/>
              <a:t>patyriminė</a:t>
            </a:r>
            <a:r>
              <a:rPr lang="lt-LT" sz="1600" dirty="0" smtClean="0"/>
              <a:t> veikla, gamtamoksliniai projektai),</a:t>
            </a:r>
          </a:p>
          <a:p>
            <a:r>
              <a:rPr lang="lt-LT" sz="1600" dirty="0" smtClean="0"/>
              <a:t>,,Naratyvinio žaidimo‘‘ tęsinys. Kitų įstaigų konsultavimas,</a:t>
            </a:r>
          </a:p>
          <a:p>
            <a:r>
              <a:rPr lang="lt-LT" sz="1600" dirty="0" smtClean="0"/>
              <a:t>prevencinė programa ,,</a:t>
            </a:r>
            <a:r>
              <a:rPr lang="lt-LT" sz="1600" dirty="0" err="1" smtClean="0"/>
              <a:t>Zipio</a:t>
            </a:r>
            <a:r>
              <a:rPr lang="lt-LT" sz="1600" dirty="0" smtClean="0"/>
              <a:t> </a:t>
            </a:r>
            <a:r>
              <a:rPr lang="lt-LT" sz="1600" dirty="0"/>
              <a:t>d</a:t>
            </a:r>
            <a:r>
              <a:rPr lang="lt-LT" sz="1600" dirty="0" smtClean="0"/>
              <a:t>raugai‘‘,</a:t>
            </a:r>
          </a:p>
          <a:p>
            <a:r>
              <a:rPr lang="lt-LT" sz="1600" dirty="0" smtClean="0"/>
              <a:t>lauko </a:t>
            </a:r>
            <a:r>
              <a:rPr lang="lt-LT" sz="1600" dirty="0"/>
              <a:t>klasė,</a:t>
            </a:r>
          </a:p>
          <a:p>
            <a:r>
              <a:rPr lang="lt-LT" sz="1600" dirty="0"/>
              <a:t>e</a:t>
            </a:r>
            <a:r>
              <a:rPr lang="lt-LT" sz="1600" dirty="0" smtClean="0"/>
              <a:t>dukaciniai tentai,</a:t>
            </a:r>
          </a:p>
          <a:p>
            <a:r>
              <a:rPr lang="lt-LT" sz="1600" dirty="0"/>
              <a:t>o</a:t>
            </a:r>
            <a:r>
              <a:rPr lang="lt-LT" sz="1600" dirty="0" smtClean="0"/>
              <a:t>bjektyvus vertinimas ,</a:t>
            </a:r>
          </a:p>
          <a:p>
            <a:r>
              <a:rPr lang="lt-LT" sz="1600" dirty="0"/>
              <a:t>g</a:t>
            </a:r>
            <a:r>
              <a:rPr lang="lt-LT" sz="1600" dirty="0" smtClean="0"/>
              <a:t>laudi komunikacija su tėvais.</a:t>
            </a:r>
            <a:endParaRPr lang="lt-LT" sz="16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05194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Vaikų ugdytinos </a:t>
            </a:r>
            <a:r>
              <a:rPr lang="lt-LT" dirty="0" smtClean="0"/>
              <a:t>kompetencijos</a:t>
            </a:r>
            <a:endParaRPr lang="lt-LT" dirty="0"/>
          </a:p>
        </p:txBody>
      </p:sp>
      <p:pic>
        <p:nvPicPr>
          <p:cNvPr id="4" name="Turinio vietos rezervavimo ženklas 3" descr="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706" b="7817"/>
          <a:stretch>
            <a:fillRect/>
          </a:stretch>
        </p:blipFill>
        <p:spPr bwMode="auto">
          <a:xfrm>
            <a:off x="3328030" y="2052638"/>
            <a:ext cx="4497716" cy="41957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150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i="1" dirty="0" smtClean="0"/>
              <a:t>Moderni aplinka</a:t>
            </a:r>
            <a:endParaRPr lang="lt-LT" i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2735" y="1152983"/>
            <a:ext cx="11887200" cy="45092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sz="2800" dirty="0"/>
          </a:p>
          <a:p>
            <a:pPr marL="0" indent="0">
              <a:buNone/>
            </a:pPr>
            <a:endParaRPr lang="lt-LT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11015" y="1644162"/>
            <a:ext cx="123268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dirty="0" smtClean="0"/>
              <a:t>-pastato </a:t>
            </a:r>
            <a:r>
              <a:rPr lang="lt-LT" sz="2800" dirty="0"/>
              <a:t>pamatų remontas,</a:t>
            </a:r>
          </a:p>
          <a:p>
            <a:r>
              <a:rPr lang="lt-LT" sz="2800" dirty="0" smtClean="0"/>
              <a:t>-durų </a:t>
            </a:r>
            <a:r>
              <a:rPr lang="lt-LT" sz="2800" dirty="0"/>
              <a:t>grupėse keitimas,</a:t>
            </a:r>
          </a:p>
          <a:p>
            <a:r>
              <a:rPr lang="lt-LT" sz="2800" dirty="0" smtClean="0"/>
              <a:t>-kiekvienai </a:t>
            </a:r>
            <a:r>
              <a:rPr lang="lt-LT" sz="2800" dirty="0"/>
              <a:t>grupei mini darželio įrengimas,</a:t>
            </a:r>
          </a:p>
          <a:p>
            <a:r>
              <a:rPr lang="lt-LT" sz="2800" dirty="0" smtClean="0"/>
              <a:t>-kiemo </a:t>
            </a:r>
            <a:r>
              <a:rPr lang="lt-LT" sz="2800" dirty="0"/>
              <a:t>žaliosios </a:t>
            </a:r>
            <a:r>
              <a:rPr lang="lt-LT" sz="2800" dirty="0" smtClean="0"/>
              <a:t>dangos(žolės)atnaujinimas</a:t>
            </a:r>
            <a:r>
              <a:rPr lang="lt-LT" sz="2800" dirty="0"/>
              <a:t>,</a:t>
            </a:r>
          </a:p>
          <a:p>
            <a:r>
              <a:rPr lang="lt-LT" sz="2800" dirty="0" smtClean="0"/>
              <a:t>-žaidimų </a:t>
            </a:r>
            <a:r>
              <a:rPr lang="lt-LT" sz="2800" dirty="0"/>
              <a:t>aikštelės papildymas naujais </a:t>
            </a:r>
            <a:r>
              <a:rPr lang="lt-LT" sz="2800" dirty="0" smtClean="0"/>
              <a:t>šiuolaikiškais žaidimais</a:t>
            </a:r>
            <a:r>
              <a:rPr lang="lt-LT" sz="2800" dirty="0"/>
              <a:t>,</a:t>
            </a:r>
          </a:p>
          <a:p>
            <a:r>
              <a:rPr lang="lt-LT" sz="2800" dirty="0" smtClean="0"/>
              <a:t>-sporto </a:t>
            </a:r>
            <a:r>
              <a:rPr lang="lt-LT" sz="2800" dirty="0"/>
              <a:t>aikštyno </a:t>
            </a:r>
            <a:r>
              <a:rPr lang="lt-LT" sz="2800" dirty="0" smtClean="0"/>
              <a:t>įrengimas</a:t>
            </a:r>
            <a:r>
              <a:rPr lang="lt-LT" sz="2800" dirty="0"/>
              <a:t>,</a:t>
            </a:r>
            <a:endParaRPr lang="en-US" sz="2800" dirty="0" smtClean="0"/>
          </a:p>
          <a:p>
            <a:r>
              <a:rPr lang="lt-LT" sz="2800" dirty="0" smtClean="0"/>
              <a:t>-modernių </a:t>
            </a:r>
            <a:r>
              <a:rPr lang="lt-LT" sz="2800" dirty="0"/>
              <a:t> k</a:t>
            </a:r>
            <a:r>
              <a:rPr lang="lt-LT" sz="2800" dirty="0" smtClean="0"/>
              <a:t>ūrybinių dirbtuvėlių įrengimas.</a:t>
            </a:r>
            <a:endParaRPr lang="en-US" sz="2800" dirty="0"/>
          </a:p>
          <a:p>
            <a:r>
              <a:rPr lang="lt-LT" sz="2800" dirty="0" smtClean="0"/>
              <a:t>-darbuotojų kabineto įrengimas,</a:t>
            </a:r>
          </a:p>
          <a:p>
            <a:r>
              <a:rPr lang="lt-LT" sz="2800" dirty="0" smtClean="0"/>
              <a:t>-IT įrangos atnaujinimas,</a:t>
            </a:r>
          </a:p>
          <a:p>
            <a:r>
              <a:rPr lang="lt-LT" sz="2800" dirty="0" smtClean="0"/>
              <a:t>-</a:t>
            </a:r>
            <a:r>
              <a:rPr lang="lt-LT" sz="2800" dirty="0" err="1" smtClean="0"/>
              <a:t>san.mazgų</a:t>
            </a:r>
            <a:r>
              <a:rPr lang="lt-LT" sz="2800" dirty="0" smtClean="0"/>
              <a:t> remontas.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297094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Pagalba vaikui</a:t>
            </a:r>
            <a:br>
              <a:rPr lang="lt-LT" dirty="0" smtClean="0"/>
            </a:br>
            <a:r>
              <a:rPr lang="lt-LT" dirty="0" smtClean="0"/>
              <a:t>Įtraukusis ugdymas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54983" y="1152983"/>
            <a:ext cx="12037017" cy="5480292"/>
          </a:xfrm>
        </p:spPr>
        <p:txBody>
          <a:bodyPr>
            <a:normAutofit/>
          </a:bodyPr>
          <a:lstStyle/>
          <a:p>
            <a:endParaRPr lang="lt-LT" dirty="0" smtClean="0"/>
          </a:p>
          <a:p>
            <a:endParaRPr lang="lt-LT" dirty="0" smtClean="0"/>
          </a:p>
          <a:p>
            <a:pPr marL="0" indent="0">
              <a:buNone/>
            </a:pPr>
            <a:endParaRPr lang="lt-LT" sz="3600" dirty="0" smtClean="0"/>
          </a:p>
          <a:p>
            <a:r>
              <a:rPr lang="lt-LT" sz="3600" dirty="0" smtClean="0"/>
              <a:t>Profesionaliai dirbanti specialistų(psichologas, socialinis pedagogas, specialusis pedagogas)komanda pagal Vilniaus m. PPT rekomendacijas.</a:t>
            </a:r>
          </a:p>
          <a:p>
            <a:r>
              <a:rPr lang="lt-LT" sz="3600" dirty="0" smtClean="0"/>
              <a:t>Pagalba kiekvienam vaikui pagal poreikį.</a:t>
            </a:r>
          </a:p>
          <a:p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66111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Kaip to pasieksime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0" y="2052918"/>
            <a:ext cx="12192000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sz="2800" dirty="0"/>
          </a:p>
          <a:p>
            <a:r>
              <a:rPr lang="lt-LT" sz="3600" dirty="0"/>
              <a:t>Strateginiai švietimo </a:t>
            </a:r>
            <a:r>
              <a:rPr lang="lt-LT" sz="3600" dirty="0" smtClean="0"/>
              <a:t>dokumentai</a:t>
            </a:r>
            <a:endParaRPr lang="lt-LT" sz="3600" dirty="0"/>
          </a:p>
          <a:p>
            <a:r>
              <a:rPr lang="lt-LT" sz="3600" dirty="0" smtClean="0"/>
              <a:t>Kitų įstaigų pavyzdžiai</a:t>
            </a:r>
          </a:p>
          <a:p>
            <a:r>
              <a:rPr lang="lt-LT" sz="3600" dirty="0" smtClean="0"/>
              <a:t>Mokytojų,specialistų  kompetencija ir patirtis</a:t>
            </a:r>
          </a:p>
          <a:p>
            <a:r>
              <a:rPr lang="lt-LT" sz="3600" dirty="0" smtClean="0"/>
              <a:t>Tėvų įtraukimas. Diskusijos(tėvai, mokytojai, bendruomenė).</a:t>
            </a:r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33935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Ką reikia tobulinti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 hangingPunct="0"/>
            <a:r>
              <a:rPr lang="lt-LT" sz="2400" dirty="0" smtClean="0"/>
              <a:t>tobulintinas darbuotojų informacinių technologijų valdymo įgūdžių lavinimas.</a:t>
            </a:r>
          </a:p>
          <a:p>
            <a:pPr fontAlgn="base" hangingPunct="0"/>
            <a:r>
              <a:rPr lang="lt-LT" sz="2400" dirty="0" smtClean="0"/>
              <a:t> tobulintina darbuotojų veiklos įsivertinimo sistema, kuri skatintų darbuotojų motyvaciją bei atsakomybę.</a:t>
            </a:r>
          </a:p>
          <a:p>
            <a:pPr fontAlgn="base" hangingPunct="0"/>
            <a:r>
              <a:rPr lang="lt-LT" sz="2400" dirty="0" smtClean="0"/>
              <a:t>tobulintinos darbuotojų kompetencijos, dirbant nuotoliniu būdu.</a:t>
            </a:r>
          </a:p>
          <a:p>
            <a:pPr fontAlgn="base" hangingPunct="0"/>
            <a:r>
              <a:rPr lang="lt-LT" sz="2400" dirty="0" smtClean="0"/>
              <a:t>tobulintina komunikacija su tėvais .</a:t>
            </a:r>
          </a:p>
          <a:p>
            <a:pPr fontAlgn="base" hangingPunct="0"/>
            <a:r>
              <a:rPr lang="lt-LT" sz="2400" dirty="0" smtClean="0"/>
              <a:t>vaikų vertinimo sistema(pagal naujai parengtą aprašą),</a:t>
            </a:r>
          </a:p>
          <a:p>
            <a:pPr fontAlgn="base" hangingPunct="0"/>
            <a:r>
              <a:rPr lang="lt-LT" sz="2400" dirty="0"/>
              <a:t>į</a:t>
            </a:r>
            <a:r>
              <a:rPr lang="lt-LT" sz="2400" dirty="0" smtClean="0"/>
              <a:t>staigos edukacines aplinkas.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12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as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837</TotalTime>
  <Words>398</Words>
  <Application>Microsoft Office PowerPoint</Application>
  <PresentationFormat>Plačiaekranė</PresentationFormat>
  <Paragraphs>73</Paragraphs>
  <Slides>11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Jonas</vt:lpstr>
      <vt:lpstr>       Vilniaus lopšelis/darželis            ,,Pagrandukas‘‘            </vt:lpstr>
      <vt:lpstr> Sklandus  lopšelis/darželis </vt:lpstr>
      <vt:lpstr>Kokio lopšelio/darželio sieksime</vt:lpstr>
      <vt:lpstr>Sklandus ugdymas</vt:lpstr>
      <vt:lpstr>Vaikų ugdytinos kompetencijos</vt:lpstr>
      <vt:lpstr>Moderni aplinka</vt:lpstr>
      <vt:lpstr>Pagalba vaikui Įtraukusis ugdymas </vt:lpstr>
      <vt:lpstr>Kaip to pasieksime</vt:lpstr>
      <vt:lpstr>Ką reikia tobulinti</vt:lpstr>
      <vt:lpstr>Įstaigos varikliai</vt:lpstr>
      <vt:lpstr>            Kurkime darželį,              apie kurį svajotų     kiekvienas Naujamiesčio vaikas.</vt:lpstr>
    </vt:vector>
  </TitlesOfParts>
  <Company>Vilniaus Ryto progimnazija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Vilniaus ,,Ryto‘‘ progimnazija  Bendruomenės susirinkimas                 2020-01-30</dc:title>
  <dc:creator>Valdas Žekonis</dc:creator>
  <cp:lastModifiedBy>Rastine Vilnius</cp:lastModifiedBy>
  <cp:revision>138</cp:revision>
  <cp:lastPrinted>2020-12-29T07:20:27Z</cp:lastPrinted>
  <dcterms:created xsi:type="dcterms:W3CDTF">2020-01-27T14:49:00Z</dcterms:created>
  <dcterms:modified xsi:type="dcterms:W3CDTF">2021-02-01T11:45:40Z</dcterms:modified>
</cp:coreProperties>
</file>