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2">
  <p:sldMasterIdLst>
    <p:sldMasterId id="2147483798" r:id="rId1"/>
  </p:sldMasterIdLst>
  <p:sldIdLst>
    <p:sldId id="256" r:id="rId2"/>
    <p:sldId id="257" r:id="rId3"/>
    <p:sldId id="258" r:id="rId4"/>
    <p:sldId id="297" r:id="rId5"/>
    <p:sldId id="290" r:id="rId6"/>
    <p:sldId id="298" r:id="rId7"/>
    <p:sldId id="296" r:id="rId8"/>
    <p:sldId id="292" r:id="rId9"/>
    <p:sldId id="288" r:id="rId10"/>
    <p:sldId id="295" r:id="rId11"/>
    <p:sldId id="294" r:id="rId12"/>
    <p:sldId id="260" r:id="rId13"/>
    <p:sldId id="259" r:id="rId14"/>
    <p:sldId id="291" r:id="rId15"/>
    <p:sldId id="261" r:id="rId16"/>
    <p:sldId id="280" r:id="rId17"/>
    <p:sldId id="282" r:id="rId18"/>
    <p:sldId id="285" r:id="rId19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7" autoAdjust="0"/>
    <p:restoredTop sz="94660"/>
  </p:normalViewPr>
  <p:slideViewPr>
    <p:cSldViewPr snapToGrid="0">
      <p:cViewPr varScale="1">
        <p:scale>
          <a:sx n="50" d="100"/>
          <a:sy n="50" d="100"/>
        </p:scale>
        <p:origin x="5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Spustelėkite norėdami redaguoti šablono paantraštės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166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vadinima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90100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a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65458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elė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1913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o pavadinimas kortelė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50293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rba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60651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6323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376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3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018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550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12/8/2021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872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660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835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461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90083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152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-2071901" y="893971"/>
            <a:ext cx="12052514" cy="1336611"/>
          </a:xfrm>
        </p:spPr>
        <p:txBody>
          <a:bodyPr/>
          <a:lstStyle/>
          <a:p>
            <a:r>
              <a:rPr lang="lt-LT" sz="4800" dirty="0" smtClean="0"/>
              <a:t>  </a:t>
            </a:r>
            <a:r>
              <a:rPr lang="lt-LT" sz="4800" b="1" dirty="0" smtClean="0"/>
              <a:t>           </a:t>
            </a:r>
            <a:endParaRPr lang="lt-LT" sz="4000" b="1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-166255" y="2468203"/>
            <a:ext cx="10390910" cy="1161688"/>
          </a:xfrm>
        </p:spPr>
        <p:txBody>
          <a:bodyPr>
            <a:noAutofit/>
          </a:bodyPr>
          <a:lstStyle/>
          <a:p>
            <a:r>
              <a:rPr lang="lt-LT" sz="4000" b="1" dirty="0" smtClean="0">
                <a:solidFill>
                  <a:srgbClr val="92D050"/>
                </a:solidFill>
              </a:rPr>
              <a:t> Vilniaus lopšelis-darželis ,,Pagrandukas‘‘</a:t>
            </a:r>
          </a:p>
          <a:p>
            <a:endParaRPr lang="lt-LT" sz="4000" b="1" dirty="0">
              <a:solidFill>
                <a:srgbClr val="92D050"/>
              </a:solidFill>
            </a:endParaRPr>
          </a:p>
          <a:p>
            <a:r>
              <a:rPr lang="lt-LT" sz="4000" b="1" dirty="0" smtClean="0">
                <a:solidFill>
                  <a:srgbClr val="92D050"/>
                </a:solidFill>
              </a:rPr>
              <a:t>2022 m.</a:t>
            </a:r>
            <a:r>
              <a:rPr lang="en-US" sz="4000" b="1" dirty="0" smtClean="0">
                <a:solidFill>
                  <a:srgbClr val="92D050"/>
                </a:solidFill>
              </a:rPr>
              <a:t> m.</a:t>
            </a:r>
            <a:r>
              <a:rPr lang="lt-LT" sz="4000" b="1" dirty="0" smtClean="0">
                <a:solidFill>
                  <a:srgbClr val="92D050"/>
                </a:solidFill>
              </a:rPr>
              <a:t> </a:t>
            </a:r>
            <a:r>
              <a:rPr lang="en-US" sz="4000" b="1" dirty="0" err="1" smtClean="0">
                <a:solidFill>
                  <a:srgbClr val="92D050"/>
                </a:solidFill>
              </a:rPr>
              <a:t>strategija</a:t>
            </a:r>
            <a:endParaRPr lang="en-US" sz="4000" b="1" dirty="0" smtClean="0">
              <a:solidFill>
                <a:srgbClr val="92D050"/>
              </a:solidFill>
            </a:endParaRPr>
          </a:p>
          <a:p>
            <a:r>
              <a:rPr lang="lt-LT" sz="1800" b="1" smtClean="0">
                <a:solidFill>
                  <a:srgbClr val="92D050"/>
                </a:solidFill>
              </a:rPr>
              <a:t>Direktorė </a:t>
            </a:r>
            <a:r>
              <a:rPr lang="lt-LT" sz="1800" b="1" dirty="0" smtClean="0">
                <a:solidFill>
                  <a:srgbClr val="92D050"/>
                </a:solidFill>
              </a:rPr>
              <a:t>Vida Kisielienė</a:t>
            </a:r>
            <a:r>
              <a:rPr lang="lt-LT" sz="1800" dirty="0">
                <a:solidFill>
                  <a:srgbClr val="92D050"/>
                </a:solidFill>
              </a:rPr>
              <a:t/>
            </a:r>
            <a:br>
              <a:rPr lang="lt-LT" sz="1800" dirty="0">
                <a:solidFill>
                  <a:srgbClr val="92D050"/>
                </a:solidFill>
              </a:rPr>
            </a:br>
            <a:endParaRPr lang="lt-LT" sz="1800" dirty="0">
              <a:solidFill>
                <a:srgbClr val="92D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655" y="-96982"/>
            <a:ext cx="2729345" cy="256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59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en-US" sz="4000" b="1" dirty="0" bmk="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en-US" sz="2400" dirty="0" bmk="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IKIMOKYKLINIO UGDYMO PROGRAMOS  </a:t>
            </a:r>
            <a:r>
              <a:rPr lang="lt-LT" altLang="en-US" sz="2400" dirty="0" smtClean="0" bmk="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MODELIS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aveikslėlis 1" descr="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4706" y="1270000"/>
            <a:ext cx="9937376" cy="566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755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79040" y="273424"/>
            <a:ext cx="8596668" cy="1320800"/>
          </a:xfrm>
        </p:spPr>
        <p:txBody>
          <a:bodyPr/>
          <a:lstStyle/>
          <a:p>
            <a:r>
              <a:rPr lang="lt-LT" sz="3600" dirty="0" smtClean="0"/>
              <a:t>Kuo mes unikalūs</a:t>
            </a:r>
            <a:endParaRPr lang="en-US" sz="3600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677334" y="1790701"/>
            <a:ext cx="8596668" cy="4250662"/>
          </a:xfrm>
        </p:spPr>
        <p:txBody>
          <a:bodyPr>
            <a:normAutofit/>
          </a:bodyPr>
          <a:lstStyle/>
          <a:p>
            <a:pPr marL="0" indent="0" fontAlgn="t">
              <a:buNone/>
            </a:pPr>
            <a:r>
              <a:rPr lang="lt-LT" dirty="0" smtClean="0"/>
              <a:t>SAUGIOS </a:t>
            </a:r>
            <a:r>
              <a:rPr lang="lt-LT" dirty="0"/>
              <a:t>APLINKOS </a:t>
            </a:r>
            <a:r>
              <a:rPr lang="lt-LT" dirty="0" smtClean="0"/>
              <a:t>KŪRIMAS</a:t>
            </a:r>
            <a:r>
              <a:rPr lang="lt-LT" dirty="0"/>
              <a:t> </a:t>
            </a:r>
            <a:endParaRPr lang="en-US" dirty="0"/>
          </a:p>
          <a:p>
            <a:pPr fontAlgn="t"/>
            <a:r>
              <a:rPr lang="lt-LT" sz="1600" dirty="0" smtClean="0"/>
              <a:t>Fizinis, emocinis ir socialinis saugumas</a:t>
            </a:r>
            <a:endParaRPr lang="en-US" sz="1600" dirty="0"/>
          </a:p>
          <a:p>
            <a:pPr fontAlgn="t"/>
            <a:r>
              <a:rPr lang="lt-LT" sz="1600" dirty="0" smtClean="0"/>
              <a:t> Papildanti ugdymą tarptautinė programa ,,</a:t>
            </a:r>
            <a:r>
              <a:rPr lang="lt-LT" sz="1600" dirty="0" err="1" smtClean="0"/>
              <a:t>Zipio</a:t>
            </a:r>
            <a:r>
              <a:rPr lang="lt-LT" sz="1600" dirty="0" smtClean="0"/>
              <a:t> draugai</a:t>
            </a:r>
            <a:r>
              <a:rPr lang="lt-LT" sz="1600" dirty="0" smtClean="0"/>
              <a:t>‘‘</a:t>
            </a:r>
          </a:p>
          <a:p>
            <a:pPr fontAlgn="t"/>
            <a:r>
              <a:rPr lang="lt-LT" sz="1600" dirty="0" smtClean="0"/>
              <a:t>Papildantis ugdymą šalies Naratyvinio  Žaidimo  metodas.</a:t>
            </a:r>
            <a:endParaRPr lang="en-US" sz="1600" dirty="0"/>
          </a:p>
          <a:p>
            <a:pPr marL="0" indent="0" fontAlgn="t">
              <a:buNone/>
            </a:pPr>
            <a:r>
              <a:rPr lang="lt-LT" dirty="0" smtClean="0"/>
              <a:t> GAMTAMOKSLINIS ŠVIETIMAS</a:t>
            </a:r>
            <a:endParaRPr lang="en-US" dirty="0" smtClean="0"/>
          </a:p>
          <a:p>
            <a:pPr fontAlgn="t"/>
            <a:r>
              <a:rPr lang="lt-LT" dirty="0"/>
              <a:t> </a:t>
            </a:r>
            <a:r>
              <a:rPr lang="lt-LT" sz="1600" dirty="0" smtClean="0"/>
              <a:t>Patraukli gamtamokslinė edukacinė aplinka </a:t>
            </a:r>
            <a:endParaRPr lang="en-US" sz="1600" dirty="0"/>
          </a:p>
          <a:p>
            <a:pPr fontAlgn="t"/>
            <a:r>
              <a:rPr lang="lt-LT" sz="1600" dirty="0"/>
              <a:t> </a:t>
            </a:r>
            <a:r>
              <a:rPr lang="lt-LT" sz="1600" dirty="0" err="1" smtClean="0"/>
              <a:t>Patyriminė</a:t>
            </a:r>
            <a:r>
              <a:rPr lang="lt-LT" sz="1600" dirty="0" smtClean="0"/>
              <a:t> </a:t>
            </a:r>
            <a:r>
              <a:rPr lang="lt-LT" sz="1600" dirty="0"/>
              <a:t>veikla. Ekologinio mąstymo </a:t>
            </a:r>
            <a:r>
              <a:rPr lang="lt-LT" sz="1600" dirty="0" smtClean="0"/>
              <a:t>formavimas</a:t>
            </a:r>
          </a:p>
          <a:p>
            <a:pPr marL="0" indent="0" fontAlgn="t">
              <a:buNone/>
            </a:pPr>
            <a:r>
              <a:rPr lang="lt-LT" dirty="0" smtClean="0"/>
              <a:t>ETNOKULTŪRINIS </a:t>
            </a:r>
            <a:r>
              <a:rPr lang="lt-LT" dirty="0"/>
              <a:t>UGDYMAS</a:t>
            </a:r>
            <a:endParaRPr lang="en-US" dirty="0"/>
          </a:p>
          <a:p>
            <a:pPr fontAlgn="t"/>
            <a:r>
              <a:rPr lang="lt-LT" sz="1600" dirty="0"/>
              <a:t>Lietuvių tautos tradicijų ir papročių puoselėjimas </a:t>
            </a:r>
            <a:r>
              <a:rPr lang="lt-LT" sz="1600" dirty="0" smtClean="0"/>
              <a:t>integruojant</a:t>
            </a:r>
          </a:p>
          <a:p>
            <a:pPr marL="0" indent="0" fontAlgn="t">
              <a:buNone/>
            </a:pPr>
            <a:r>
              <a:rPr lang="lt-LT" sz="1600" dirty="0" smtClean="0"/>
              <a:t> </a:t>
            </a:r>
            <a:r>
              <a:rPr lang="lt-LT" sz="1600" dirty="0"/>
              <a:t>į įvairias veiklas lietuvių  etninės kultūros elementus. </a:t>
            </a:r>
            <a:endParaRPr lang="en-US" sz="1600" dirty="0"/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6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002" y="2160590"/>
            <a:ext cx="2917998" cy="2364346"/>
          </a:xfrm>
          <a:prstGeom prst="rect">
            <a:avLst/>
          </a:prstGeom>
        </p:spPr>
      </p:pic>
      <p:pic>
        <p:nvPicPr>
          <p:cNvPr id="7" name="Paveikslėlis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251" y="3898670"/>
            <a:ext cx="2602954" cy="2456042"/>
          </a:xfrm>
          <a:prstGeom prst="rect">
            <a:avLst/>
          </a:prstGeom>
        </p:spPr>
      </p:pic>
      <p:pic>
        <p:nvPicPr>
          <p:cNvPr id="4" name="Paveikslėlis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929" y="330815"/>
            <a:ext cx="2889174" cy="205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200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Moderni aplinka</a:t>
            </a:r>
            <a:endParaRPr lang="lt-LT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12735" y="1152983"/>
            <a:ext cx="11887200" cy="45092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lt-LT" sz="2800" dirty="0" smtClean="0"/>
          </a:p>
          <a:p>
            <a:pPr marL="0" indent="0">
              <a:buNone/>
            </a:pPr>
            <a:endParaRPr lang="lt-LT" sz="2800" dirty="0"/>
          </a:p>
          <a:p>
            <a:pPr marL="0" indent="0">
              <a:buNone/>
            </a:pPr>
            <a:endParaRPr lang="lt-LT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211015" y="1644162"/>
            <a:ext cx="1232681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dirty="0" smtClean="0"/>
              <a:t>Planuojama:</a:t>
            </a:r>
          </a:p>
          <a:p>
            <a:r>
              <a:rPr lang="lt-LT" sz="2800" dirty="0" smtClean="0"/>
              <a:t>-durų </a:t>
            </a:r>
            <a:r>
              <a:rPr lang="lt-LT" sz="2800" dirty="0"/>
              <a:t>grupėse keitimas,</a:t>
            </a:r>
          </a:p>
          <a:p>
            <a:r>
              <a:rPr lang="lt-LT" sz="2800" dirty="0" smtClean="0"/>
              <a:t>-kiekvienos  grupės </a:t>
            </a:r>
            <a:r>
              <a:rPr lang="lt-LT" sz="2800" dirty="0"/>
              <a:t>mini </a:t>
            </a:r>
            <a:r>
              <a:rPr lang="lt-LT" sz="2800" dirty="0" smtClean="0"/>
              <a:t>darželio puoselėjimas,</a:t>
            </a:r>
            <a:endParaRPr lang="lt-LT" sz="2800" dirty="0"/>
          </a:p>
          <a:p>
            <a:r>
              <a:rPr lang="lt-LT" sz="2800" dirty="0" smtClean="0"/>
              <a:t>-kiemo </a:t>
            </a:r>
            <a:r>
              <a:rPr lang="lt-LT" sz="2800" dirty="0"/>
              <a:t>žaliosios </a:t>
            </a:r>
            <a:r>
              <a:rPr lang="lt-LT" sz="2800" dirty="0" smtClean="0"/>
              <a:t>dangos(žolės)atnaujinimas</a:t>
            </a:r>
            <a:r>
              <a:rPr lang="lt-LT" sz="2800" dirty="0"/>
              <a:t>,</a:t>
            </a:r>
          </a:p>
          <a:p>
            <a:r>
              <a:rPr lang="lt-LT" sz="2800" dirty="0" smtClean="0"/>
              <a:t>-žaidimų </a:t>
            </a:r>
            <a:r>
              <a:rPr lang="lt-LT" sz="2800" dirty="0"/>
              <a:t>aikštelės papildymas naujais </a:t>
            </a:r>
            <a:r>
              <a:rPr lang="lt-LT" sz="2800" dirty="0" smtClean="0"/>
              <a:t>šiuolaikiškais žaidimais</a:t>
            </a:r>
            <a:r>
              <a:rPr lang="lt-LT" sz="2800" dirty="0"/>
              <a:t>,</a:t>
            </a:r>
          </a:p>
          <a:p>
            <a:r>
              <a:rPr lang="lt-LT" sz="2800" dirty="0" smtClean="0"/>
              <a:t>-šiuolaikiško sporto aikštyno(treniruoklių) įrengimas</a:t>
            </a:r>
            <a:r>
              <a:rPr lang="lt-LT" sz="2800" dirty="0"/>
              <a:t>,</a:t>
            </a:r>
            <a:endParaRPr lang="en-US" sz="2800" dirty="0" smtClean="0"/>
          </a:p>
          <a:p>
            <a:r>
              <a:rPr lang="lt-LT" sz="2800" dirty="0" smtClean="0"/>
              <a:t>-IT įrangos atnaujinimas,</a:t>
            </a:r>
          </a:p>
          <a:p>
            <a:r>
              <a:rPr lang="lt-LT" sz="2800" dirty="0" smtClean="0"/>
              <a:t>-</a:t>
            </a:r>
            <a:r>
              <a:rPr lang="lt-LT" sz="2800" dirty="0" err="1" smtClean="0"/>
              <a:t>san</a:t>
            </a:r>
            <a:r>
              <a:rPr lang="lt-LT" sz="2800" dirty="0" smtClean="0"/>
              <a:t>. mazgo remontas 1 grupėje,</a:t>
            </a:r>
          </a:p>
          <a:p>
            <a:r>
              <a:rPr lang="lt-LT" sz="2800" dirty="0" smtClean="0"/>
              <a:t>-pastato pamatų remontas,</a:t>
            </a:r>
          </a:p>
          <a:p>
            <a:r>
              <a:rPr lang="lt-LT" sz="2800" dirty="0" smtClean="0"/>
              <a:t>-lietvamzdžių keitimas,</a:t>
            </a:r>
          </a:p>
          <a:p>
            <a:r>
              <a:rPr lang="lt-LT" sz="2800" dirty="0" smtClean="0"/>
              <a:t>-pavėsinių kosmetinis remontas,</a:t>
            </a:r>
          </a:p>
          <a:p>
            <a:r>
              <a:rPr lang="lt-LT" sz="2800" dirty="0" smtClean="0"/>
              <a:t>-sensorinio kambario įrengimas.</a:t>
            </a:r>
            <a:endParaRPr lang="lt-LT" sz="2800" dirty="0"/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599" y="338975"/>
            <a:ext cx="3106615" cy="2101590"/>
          </a:xfrm>
          <a:prstGeom prst="rect">
            <a:avLst/>
          </a:prstGeom>
        </p:spPr>
      </p:pic>
      <p:pic>
        <p:nvPicPr>
          <p:cNvPr id="8" name="Paveikslėlis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082" y="353838"/>
            <a:ext cx="2857500" cy="2143125"/>
          </a:xfrm>
          <a:prstGeom prst="rect">
            <a:avLst/>
          </a:prstGeom>
        </p:spPr>
      </p:pic>
      <p:pic>
        <p:nvPicPr>
          <p:cNvPr id="9" name="Paveikslėlis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599" y="4281055"/>
            <a:ext cx="2982057" cy="2339253"/>
          </a:xfrm>
          <a:prstGeom prst="rect">
            <a:avLst/>
          </a:prstGeom>
        </p:spPr>
      </p:pic>
      <p:pic>
        <p:nvPicPr>
          <p:cNvPr id="10" name="Paveikslėlis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382" y="4281055"/>
            <a:ext cx="3132859" cy="233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94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3600" dirty="0" smtClean="0"/>
              <a:t>Pagalba vaikui</a:t>
            </a:r>
            <a:br>
              <a:rPr lang="lt-LT" sz="3600" dirty="0" smtClean="0"/>
            </a:br>
            <a:r>
              <a:rPr lang="lt-LT" sz="3600" dirty="0" smtClean="0"/>
              <a:t>Įtraukusis ugdymas </a:t>
            </a:r>
            <a:endParaRPr lang="lt-LT" sz="3600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54983" y="1152983"/>
            <a:ext cx="12037017" cy="54802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lt-LT" sz="3600" dirty="0" smtClean="0"/>
          </a:p>
          <a:p>
            <a:r>
              <a:rPr lang="lt-LT" sz="3000" dirty="0" smtClean="0"/>
              <a:t>Profesionaliai dirbanti specialistų</a:t>
            </a:r>
          </a:p>
          <a:p>
            <a:pPr marL="0" indent="0">
              <a:buNone/>
            </a:pPr>
            <a:r>
              <a:rPr lang="lt-LT" sz="3000" dirty="0" smtClean="0"/>
              <a:t>(visuomenės sveikatos specialistas,</a:t>
            </a:r>
          </a:p>
          <a:p>
            <a:pPr marL="0" indent="0">
              <a:buNone/>
            </a:pPr>
            <a:r>
              <a:rPr lang="lt-LT" sz="3000" dirty="0" smtClean="0"/>
              <a:t> </a:t>
            </a:r>
            <a:r>
              <a:rPr lang="lt-LT" sz="3000" dirty="0" err="1" smtClean="0"/>
              <a:t>dietistas</a:t>
            </a:r>
            <a:r>
              <a:rPr lang="lt-LT" sz="3000" dirty="0" smtClean="0"/>
              <a:t>, logopedas, </a:t>
            </a:r>
            <a:r>
              <a:rPr lang="lt-LT" sz="3000" dirty="0" err="1" smtClean="0"/>
              <a:t>soc.pedagogas</a:t>
            </a:r>
            <a:r>
              <a:rPr lang="lt-LT" sz="3000" dirty="0" smtClean="0"/>
              <a:t>,</a:t>
            </a:r>
          </a:p>
          <a:p>
            <a:r>
              <a:rPr lang="lt-LT" sz="3000" dirty="0" smtClean="0"/>
              <a:t>Pagalba kiekvienam vaikui pagal poreikį.</a:t>
            </a:r>
          </a:p>
          <a:p>
            <a:r>
              <a:rPr lang="lt-LT" sz="3000" dirty="0" smtClean="0"/>
              <a:t> Mokytojo padėjėjo pagalba vaikams ,</a:t>
            </a:r>
          </a:p>
          <a:p>
            <a:pPr marL="0" indent="0">
              <a:buNone/>
            </a:pPr>
            <a:r>
              <a:rPr lang="lt-LT" sz="3000" dirty="0" smtClean="0"/>
              <a:t>turintiems spec. poreikių.</a:t>
            </a:r>
          </a:p>
          <a:p>
            <a:r>
              <a:rPr lang="lt-LT" sz="3000" dirty="0" smtClean="0"/>
              <a:t>Vilniaus m. pedagoginės –psichologinės </a:t>
            </a:r>
          </a:p>
          <a:p>
            <a:pPr marL="0" indent="0">
              <a:buNone/>
            </a:pPr>
            <a:r>
              <a:rPr lang="lt-LT" sz="3000" dirty="0" smtClean="0"/>
              <a:t>tarnybos pagalba vertinant vaikų gebėjimus.</a:t>
            </a:r>
          </a:p>
          <a:p>
            <a:endParaRPr lang="lt-LT" sz="3600" dirty="0"/>
          </a:p>
        </p:txBody>
      </p:sp>
      <p:pic>
        <p:nvPicPr>
          <p:cNvPr id="7" name="Paveikslėlis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370" y="3130466"/>
            <a:ext cx="3990109" cy="3245639"/>
          </a:xfrm>
          <a:prstGeom prst="rect">
            <a:avLst/>
          </a:prstGeom>
        </p:spPr>
      </p:pic>
      <p:pic>
        <p:nvPicPr>
          <p:cNvPr id="4" name="Paveikslėlis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370" y="312234"/>
            <a:ext cx="4200629" cy="227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11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3600" dirty="0" smtClean="0"/>
              <a:t>Vykdomi projektai</a:t>
            </a:r>
            <a:endParaRPr lang="en-US" sz="3600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677334" y="1276351"/>
            <a:ext cx="8596668" cy="4765012"/>
          </a:xfrm>
        </p:spPr>
        <p:txBody>
          <a:bodyPr>
            <a:noAutofit/>
          </a:bodyPr>
          <a:lstStyle/>
          <a:p>
            <a:r>
              <a:rPr lang="lt-LT" sz="2400" dirty="0"/>
              <a:t>Respublikinis aplinkosauginis projektas „Mes rūšiuojam</a:t>
            </a:r>
            <a:r>
              <a:rPr lang="lt-LT" sz="2400" dirty="0" smtClean="0"/>
              <a:t>”,</a:t>
            </a:r>
          </a:p>
          <a:p>
            <a:r>
              <a:rPr lang="lt-LT" sz="2400" dirty="0" smtClean="0"/>
              <a:t>Miesto gamtamokslinis projektas  </a:t>
            </a:r>
            <a:r>
              <a:rPr lang="lt-LT" sz="2400" dirty="0"/>
              <a:t>,,Mokausi iš gamtos</a:t>
            </a:r>
            <a:r>
              <a:rPr lang="lt-LT" sz="2400" dirty="0" smtClean="0"/>
              <a:t>‘‘,</a:t>
            </a:r>
            <a:endParaRPr lang="en-US" sz="2400" dirty="0"/>
          </a:p>
          <a:p>
            <a:r>
              <a:rPr lang="lt-LT" sz="2400" dirty="0"/>
              <a:t>Nacionalinis projektas „</a:t>
            </a:r>
            <a:r>
              <a:rPr lang="lt-LT" sz="2400" dirty="0" err="1"/>
              <a:t>Sveikatiada</a:t>
            </a:r>
            <a:r>
              <a:rPr lang="lt-LT" sz="2400" dirty="0" smtClean="0"/>
              <a:t>“,</a:t>
            </a:r>
          </a:p>
          <a:p>
            <a:r>
              <a:rPr lang="lt-LT" sz="2400" dirty="0"/>
              <a:t>Naratyvinis žaidimas </a:t>
            </a:r>
            <a:r>
              <a:rPr lang="lt-LT" sz="2400" dirty="0" smtClean="0"/>
              <a:t>“,</a:t>
            </a:r>
            <a:endParaRPr lang="en-US" sz="2400" dirty="0"/>
          </a:p>
          <a:p>
            <a:r>
              <a:rPr lang="lt-LT" sz="2400" dirty="0"/>
              <a:t>Projektas „Tikslinė kompleksinė pagalba ikimokyklinėms </a:t>
            </a:r>
            <a:r>
              <a:rPr lang="lt-LT" sz="2400" dirty="0" smtClean="0"/>
              <a:t>įstaigoms</a:t>
            </a:r>
            <a:r>
              <a:rPr lang="lt-LT" sz="2400" dirty="0" smtClean="0"/>
              <a:t>,</a:t>
            </a:r>
          </a:p>
          <a:p>
            <a:r>
              <a:rPr lang="lt-LT" sz="2400" dirty="0" smtClean="0"/>
              <a:t>Projektas</a:t>
            </a:r>
            <a:r>
              <a:rPr lang="lt-LT" sz="2400" b="1" dirty="0" smtClean="0"/>
              <a:t> </a:t>
            </a:r>
            <a:r>
              <a:rPr lang="lt-LT" sz="2400" dirty="0"/>
              <a:t>„Patirk Vilnių“,</a:t>
            </a:r>
          </a:p>
          <a:p>
            <a:r>
              <a:rPr lang="lt-LT" sz="2400" dirty="0"/>
              <a:t>Programa „Vaisiai vaikams“,</a:t>
            </a:r>
          </a:p>
          <a:p>
            <a:r>
              <a:rPr lang="lt-LT" sz="2400" dirty="0"/>
              <a:t>Programa „Pienas vaikams“,</a:t>
            </a:r>
          </a:p>
          <a:p>
            <a:r>
              <a:rPr lang="lt-LT" sz="2400" dirty="0" smtClean="0"/>
              <a:t>Laimėtas </a:t>
            </a:r>
            <a:r>
              <a:rPr lang="lt-LT" sz="2400" dirty="0"/>
              <a:t>projektas </a:t>
            </a:r>
            <a:r>
              <a:rPr lang="lt-LT" sz="2400" dirty="0" smtClean="0"/>
              <a:t>,,</a:t>
            </a:r>
            <a:r>
              <a:rPr lang="lt-LT" sz="2400" dirty="0"/>
              <a:t>Mokausi rūšiuoti‘‘, surinkta 34 balai</a:t>
            </a:r>
            <a:r>
              <a:rPr lang="lt-LT" sz="2400" dirty="0" smtClean="0"/>
              <a:t>,</a:t>
            </a:r>
          </a:p>
          <a:p>
            <a:pPr marL="0" indent="0">
              <a:buNone/>
            </a:pPr>
            <a:r>
              <a:rPr lang="lt-LT" sz="2400" dirty="0" smtClean="0"/>
              <a:t> </a:t>
            </a:r>
            <a:r>
              <a:rPr lang="lt-LT" sz="2400" dirty="0"/>
              <a:t>įsigyta knygelių </a:t>
            </a:r>
            <a:r>
              <a:rPr lang="lt-LT" sz="2400" dirty="0" smtClean="0"/>
              <a:t>.</a:t>
            </a:r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150" y="3790950"/>
            <a:ext cx="4076700" cy="1790700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900" y="624168"/>
            <a:ext cx="2866465" cy="232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61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Kaip to pasieksime</a:t>
            </a:r>
            <a:br>
              <a:rPr lang="lt-LT" dirty="0" smtClean="0"/>
            </a:br>
            <a:r>
              <a:rPr lang="lt-LT" dirty="0"/>
              <a:t/>
            </a:r>
            <a:br>
              <a:rPr lang="lt-LT" dirty="0"/>
            </a:b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0" y="2052918"/>
            <a:ext cx="12192000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lt-LT" sz="2800" dirty="0"/>
          </a:p>
          <a:p>
            <a:r>
              <a:rPr lang="lt-LT" sz="3600" dirty="0"/>
              <a:t>Strateginiai švietimo </a:t>
            </a:r>
            <a:r>
              <a:rPr lang="lt-LT" sz="3600" dirty="0" smtClean="0"/>
              <a:t>dokumentai</a:t>
            </a:r>
            <a:endParaRPr lang="lt-LT" sz="3600" dirty="0"/>
          </a:p>
          <a:p>
            <a:r>
              <a:rPr lang="lt-LT" sz="3600" dirty="0" smtClean="0"/>
              <a:t>Kitų įstaigų pavyzdžiai</a:t>
            </a:r>
          </a:p>
          <a:p>
            <a:r>
              <a:rPr lang="lt-LT" sz="3600" dirty="0" smtClean="0"/>
              <a:t>Mokytojų,specialistų  kompetencija ir patirtis</a:t>
            </a:r>
          </a:p>
          <a:p>
            <a:r>
              <a:rPr lang="lt-LT" sz="3600" dirty="0" smtClean="0"/>
              <a:t>Tėvų įtraukimas. Diskusijos(tėvai, mokytojai, bendruomenė).</a:t>
            </a:r>
            <a:endParaRPr lang="lt-LT" sz="3600" dirty="0"/>
          </a:p>
        </p:txBody>
      </p:sp>
    </p:spTree>
    <p:extLst>
      <p:ext uri="{BB962C8B-B14F-4D97-AF65-F5344CB8AC3E}">
        <p14:creationId xmlns:p14="http://schemas.microsoft.com/office/powerpoint/2010/main" val="33935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312" y="361278"/>
            <a:ext cx="9404723" cy="1400530"/>
          </a:xfrm>
        </p:spPr>
        <p:txBody>
          <a:bodyPr/>
          <a:lstStyle/>
          <a:p>
            <a:r>
              <a:rPr lang="lt-LT" sz="3600" dirty="0" smtClean="0"/>
              <a:t>Ką reikia tobulinti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 hangingPunct="0"/>
            <a:r>
              <a:rPr lang="lt-LT" sz="2400" dirty="0"/>
              <a:t>T</a:t>
            </a:r>
            <a:r>
              <a:rPr lang="lt-LT" sz="2400" dirty="0" smtClean="0"/>
              <a:t>obulintinas darbuotojų informacinių technologijų valdymo įgūdžių lavinimas.</a:t>
            </a:r>
          </a:p>
          <a:p>
            <a:pPr fontAlgn="base" hangingPunct="0"/>
            <a:r>
              <a:rPr lang="lt-LT" sz="2400" dirty="0" smtClean="0"/>
              <a:t>Tobulintinos darbuotojų kompetencijos, dirbant nuotoliniu būdu.</a:t>
            </a:r>
          </a:p>
          <a:p>
            <a:pPr fontAlgn="base" hangingPunct="0"/>
            <a:r>
              <a:rPr lang="lt-LT" sz="2400" dirty="0"/>
              <a:t>T</a:t>
            </a:r>
            <a:r>
              <a:rPr lang="lt-LT" sz="2400" dirty="0" smtClean="0"/>
              <a:t>obulintina komunikacija su tėvais </a:t>
            </a:r>
            <a:r>
              <a:rPr lang="lt-LT" sz="2400" dirty="0" smtClean="0"/>
              <a:t>.</a:t>
            </a:r>
          </a:p>
          <a:p>
            <a:pPr fontAlgn="base" hangingPunct="0"/>
            <a:r>
              <a:rPr lang="lt-LT" sz="2400" dirty="0" smtClean="0"/>
              <a:t>Vaikų </a:t>
            </a:r>
            <a:r>
              <a:rPr lang="lt-LT" sz="2400" dirty="0" smtClean="0"/>
              <a:t>vertinimo sistema(pagal naujai parengtą aprašą).</a:t>
            </a:r>
          </a:p>
          <a:p>
            <a:pPr fontAlgn="base" hangingPunct="0"/>
            <a:r>
              <a:rPr lang="lt-LT" sz="2400" dirty="0" smtClean="0"/>
              <a:t>Sieksime socialiai atsakingos įstaigos statuso.</a:t>
            </a:r>
          </a:p>
        </p:txBody>
      </p:sp>
    </p:spTree>
    <p:extLst>
      <p:ext uri="{BB962C8B-B14F-4D97-AF65-F5344CB8AC3E}">
        <p14:creationId xmlns:p14="http://schemas.microsoft.com/office/powerpoint/2010/main" val="320120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3600" dirty="0" smtClean="0"/>
              <a:t>Įstaigos varikliai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lt-LT" sz="7200" b="1" dirty="0"/>
              <a:t>KOKYBĖ</a:t>
            </a:r>
            <a:endParaRPr lang="en-US" sz="7200" dirty="0"/>
          </a:p>
          <a:p>
            <a:r>
              <a:rPr lang="lt-LT" sz="8000" dirty="0" smtClean="0"/>
              <a:t>Pasiekimai ir jų analizė, </a:t>
            </a:r>
            <a:r>
              <a:rPr lang="lt-LT" sz="8000" dirty="0"/>
              <a:t>vertinimo sistema, dėmesys kievienam </a:t>
            </a:r>
            <a:r>
              <a:rPr lang="lt-LT" sz="8000" dirty="0" smtClean="0"/>
              <a:t>vaikui</a:t>
            </a:r>
            <a:r>
              <a:rPr lang="lt-LT" sz="8000" dirty="0"/>
              <a:t> </a:t>
            </a:r>
            <a:endParaRPr lang="en-US" sz="8000" dirty="0"/>
          </a:p>
          <a:p>
            <a:r>
              <a:rPr lang="lt-LT" sz="7200" b="1" dirty="0" smtClean="0"/>
              <a:t>ATVIRUMAS</a:t>
            </a:r>
            <a:endParaRPr lang="en-US" sz="7200" dirty="0"/>
          </a:p>
          <a:p>
            <a:r>
              <a:rPr lang="lt-LT" sz="8000" dirty="0"/>
              <a:t>Bendruomenės įtraukimas, galimybės, tolerancija,emocinis </a:t>
            </a:r>
            <a:r>
              <a:rPr lang="lt-LT" sz="8000" dirty="0" smtClean="0"/>
              <a:t>saugumas</a:t>
            </a:r>
            <a:endParaRPr lang="en-US" sz="8000" dirty="0"/>
          </a:p>
          <a:p>
            <a:r>
              <a:rPr lang="lt-LT" sz="7200" b="1" dirty="0" smtClean="0"/>
              <a:t>AUGIMAS </a:t>
            </a:r>
          </a:p>
          <a:p>
            <a:r>
              <a:rPr lang="lt-LT" sz="8000" dirty="0" smtClean="0"/>
              <a:t>Dialogu grįstas ugdymas, vaiko mažiausios pažangos  pastebėjimas</a:t>
            </a:r>
          </a:p>
          <a:p>
            <a:r>
              <a:rPr lang="lt-LT" sz="7400" b="1" dirty="0" smtClean="0"/>
              <a:t>Skaidrumas</a:t>
            </a:r>
          </a:p>
          <a:p>
            <a:r>
              <a:rPr lang="lt-LT" sz="7400" dirty="0" smtClean="0"/>
              <a:t>Finansinių lėšų skirstymas  derinant su įstaigos taryba.</a:t>
            </a:r>
          </a:p>
          <a:p>
            <a:r>
              <a:rPr lang="lt-LT" sz="7400" dirty="0" smtClean="0"/>
              <a:t> Finansinių ataskaitų teikimas bendruomenei .</a:t>
            </a:r>
            <a:r>
              <a:rPr lang="lt-LT" dirty="0" smtClean="0"/>
              <a:t/>
            </a:r>
            <a:br>
              <a:rPr lang="lt-LT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39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4765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>        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lt-LT" dirty="0"/>
              <a:t>   Kurkime darželį, </a:t>
            </a:r>
            <a:r>
              <a:rPr lang="en-US" dirty="0"/>
              <a:t/>
            </a:r>
            <a:br>
              <a:rPr lang="en-US" dirty="0"/>
            </a:br>
            <a:r>
              <a:rPr lang="lt-LT" dirty="0" smtClean="0"/>
              <a:t>   </a:t>
            </a:r>
            <a:br>
              <a:rPr lang="lt-LT" dirty="0" smtClean="0"/>
            </a:br>
            <a:r>
              <a:rPr lang="lt-LT" dirty="0" smtClean="0"/>
              <a:t>   apie kurį svajotų </a:t>
            </a:r>
            <a:br>
              <a:rPr lang="lt-LT" dirty="0" smtClean="0"/>
            </a:b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>   kiekvienas Naujamiesčio vaikas.</a:t>
            </a:r>
            <a:endParaRPr lang="en-US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400" y="1109151"/>
            <a:ext cx="3092389" cy="252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52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46111" y="161365"/>
            <a:ext cx="9404723" cy="1691883"/>
          </a:xfrm>
        </p:spPr>
        <p:txBody>
          <a:bodyPr>
            <a:normAutofit/>
          </a:bodyPr>
          <a:lstStyle/>
          <a:p>
            <a:pPr fontAlgn="base" hangingPunct="0"/>
            <a:r>
              <a:rPr lang="lt-LT" b="1" dirty="0" smtClean="0"/>
              <a:t> </a:t>
            </a:r>
            <a:r>
              <a:rPr lang="lt-LT" sz="4400" dirty="0"/>
              <a:t>Sklandus </a:t>
            </a:r>
            <a:r>
              <a:rPr lang="lt-LT" sz="4400" dirty="0" smtClean="0"/>
              <a:t> lopšelis-darželis</a:t>
            </a:r>
            <a:r>
              <a:rPr lang="lt-LT" sz="4400" dirty="0"/>
              <a:t/>
            </a:r>
            <a:br>
              <a:rPr lang="lt-LT" sz="4400" dirty="0"/>
            </a:br>
            <a:endParaRPr lang="lt-LT" b="1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23986" y="806825"/>
            <a:ext cx="12068014" cy="4418686"/>
          </a:xfrm>
        </p:spPr>
        <p:txBody>
          <a:bodyPr>
            <a:normAutofit fontScale="92500"/>
          </a:bodyPr>
          <a:lstStyle/>
          <a:p>
            <a:pPr marL="0" indent="0" fontAlgn="base" hangingPunct="0">
              <a:buNone/>
            </a:pPr>
            <a:r>
              <a:rPr lang="lt-LT" sz="4000" dirty="0"/>
              <a:t> </a:t>
            </a:r>
            <a:r>
              <a:rPr lang="lt-LT" sz="4000" dirty="0" smtClean="0"/>
              <a:t>                ,,Pagrandukas‘‘</a:t>
            </a:r>
            <a:endParaRPr lang="lt-LT" sz="2800" dirty="0" smtClean="0"/>
          </a:p>
          <a:p>
            <a:pPr marL="0" indent="0" fontAlgn="base" hangingPunct="0">
              <a:buNone/>
            </a:pPr>
            <a:r>
              <a:rPr lang="lt-LT" sz="2800" dirty="0" smtClean="0"/>
              <a:t>Remiamės: </a:t>
            </a:r>
          </a:p>
          <a:p>
            <a:pPr fontAlgn="base" hangingPunct="0"/>
            <a:r>
              <a:rPr lang="lt-LT" sz="2800" dirty="0" smtClean="0"/>
              <a:t>ŠMSM bei Vilniaus m. savivaldybės dokumentais</a:t>
            </a:r>
          </a:p>
          <a:p>
            <a:pPr fontAlgn="base" hangingPunct="0"/>
            <a:r>
              <a:rPr lang="lt-LT" sz="2800" dirty="0" smtClean="0"/>
              <a:t>Vilniaus miesto vizija „Sklandus </a:t>
            </a:r>
            <a:r>
              <a:rPr lang="lt-LT" sz="2800" dirty="0"/>
              <a:t>Vilnius – Vilniaus miesto </a:t>
            </a:r>
            <a:r>
              <a:rPr lang="lt-LT" sz="2800" dirty="0" smtClean="0"/>
              <a:t>strateginė</a:t>
            </a:r>
            <a:r>
              <a:rPr lang="en-US" sz="2800" dirty="0" smtClean="0"/>
              <a:t> </a:t>
            </a:r>
            <a:r>
              <a:rPr lang="en-US" sz="2800" dirty="0" err="1" smtClean="0"/>
              <a:t>ateitis</a:t>
            </a:r>
            <a:r>
              <a:rPr lang="en-US" sz="2800" dirty="0" smtClean="0"/>
              <a:t>’’</a:t>
            </a:r>
            <a:endParaRPr lang="lt-LT" sz="2800" dirty="0" smtClean="0"/>
          </a:p>
          <a:p>
            <a:pPr fontAlgn="base" hangingPunct="0"/>
            <a:r>
              <a:rPr lang="lt-LT" sz="2800" dirty="0" smtClean="0"/>
              <a:t>Įstaigos 2018-22 m. strateginiu planu bei strateginio plano stebėsenos analize </a:t>
            </a:r>
          </a:p>
          <a:p>
            <a:pPr fontAlgn="base" hangingPunct="0"/>
            <a:r>
              <a:rPr lang="lt-LT" sz="2800" dirty="0" smtClean="0"/>
              <a:t>Įstaigos metiniu planu bei jo analize</a:t>
            </a:r>
          </a:p>
          <a:p>
            <a:pPr fontAlgn="base" hangingPunct="0"/>
            <a:r>
              <a:rPr lang="lt-LT" sz="2800" dirty="0" smtClean="0"/>
              <a:t>Bendruomenės siūlymais bei susitarimais</a:t>
            </a:r>
          </a:p>
          <a:p>
            <a:pPr fontAlgn="base" hangingPunct="0"/>
            <a:endParaRPr lang="lt-LT" sz="2800" dirty="0" smtClean="0"/>
          </a:p>
          <a:p>
            <a:pPr marL="0" indent="0" fontAlgn="base" hangingPunct="0">
              <a:buNone/>
            </a:pPr>
            <a:endParaRPr lang="lt-LT" sz="2800" dirty="0" smtClean="0"/>
          </a:p>
          <a:p>
            <a:pPr marL="0" indent="0" fontAlgn="base" hangingPunct="0">
              <a:buNone/>
            </a:pPr>
            <a:endParaRPr lang="lt-LT" sz="2800" dirty="0" smtClean="0"/>
          </a:p>
          <a:p>
            <a:pPr marL="0" indent="0" fontAlgn="base" hangingPunct="0">
              <a:buNone/>
            </a:pPr>
            <a:endParaRPr lang="lt-LT" sz="2800" dirty="0"/>
          </a:p>
        </p:txBody>
      </p:sp>
      <p:pic>
        <p:nvPicPr>
          <p:cNvPr id="7" name="Paveikslėlis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730" y="3722846"/>
            <a:ext cx="3962400" cy="300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82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46111" y="490818"/>
            <a:ext cx="9755189" cy="1579282"/>
          </a:xfrm>
        </p:spPr>
        <p:txBody>
          <a:bodyPr/>
          <a:lstStyle/>
          <a:p>
            <a:pPr fontAlgn="base" hangingPunct="0"/>
            <a:r>
              <a:rPr lang="lt-LT" dirty="0" smtClean="0"/>
              <a:t>Kokio lopšelio-darželio siekiame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242171" y="1164399"/>
            <a:ext cx="11949829" cy="3472823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lt-LT" b="1" dirty="0" smtClean="0"/>
          </a:p>
          <a:p>
            <a:pPr marL="0" indent="0">
              <a:buNone/>
            </a:pPr>
            <a:endParaRPr lang="lt-LT" b="1" dirty="0"/>
          </a:p>
          <a:p>
            <a:pPr marL="0" indent="0">
              <a:buNone/>
            </a:pPr>
            <a:endParaRPr lang="lt-LT" b="1" dirty="0" smtClean="0"/>
          </a:p>
          <a:p>
            <a:pPr marL="0" indent="0">
              <a:buNone/>
            </a:pPr>
            <a:r>
              <a:rPr lang="lt-LT" sz="5500" b="1" dirty="0" smtClean="0"/>
              <a:t>VIZIJA:</a:t>
            </a:r>
          </a:p>
          <a:p>
            <a:pPr marL="0" indent="0">
              <a:buNone/>
            </a:pPr>
            <a:endParaRPr lang="lt-LT" sz="3200" b="1" dirty="0" smtClean="0"/>
          </a:p>
          <a:p>
            <a:r>
              <a:rPr lang="lt-LT" sz="6200" dirty="0" smtClean="0"/>
              <a:t>Lopšelis-darželis </a:t>
            </a:r>
            <a:r>
              <a:rPr lang="lt-LT" sz="6200" dirty="0"/>
              <a:t>„Pagrandukas“ – </a:t>
            </a:r>
            <a:r>
              <a:rPr lang="lt-LT" sz="6200" dirty="0" smtClean="0"/>
              <a:t>aukštos kultūros įstaiga</a:t>
            </a:r>
            <a:r>
              <a:rPr lang="lt-LT" sz="6200" dirty="0"/>
              <a:t>, atvira kaitai</a:t>
            </a:r>
            <a:r>
              <a:rPr lang="lt-LT" sz="6200" dirty="0" smtClean="0"/>
              <a:t>,</a:t>
            </a:r>
          </a:p>
          <a:p>
            <a:pPr marL="0" indent="0">
              <a:buNone/>
            </a:pPr>
            <a:r>
              <a:rPr lang="lt-LT" sz="6200" dirty="0" smtClean="0"/>
              <a:t> </a:t>
            </a:r>
            <a:r>
              <a:rPr lang="lt-LT" sz="6200" dirty="0"/>
              <a:t>tenkinanti esminius vaiko poreikius, </a:t>
            </a:r>
            <a:r>
              <a:rPr lang="lt-LT" sz="6200" dirty="0" smtClean="0"/>
              <a:t>puoselėjanti tautos </a:t>
            </a:r>
            <a:r>
              <a:rPr lang="lt-LT" sz="6200" dirty="0"/>
              <a:t>ir krašto kultūrines </a:t>
            </a:r>
            <a:r>
              <a:rPr lang="lt-LT" sz="6200" dirty="0" smtClean="0"/>
              <a:t>vertybes</a:t>
            </a:r>
          </a:p>
          <a:p>
            <a:pPr marL="0" indent="0">
              <a:buNone/>
            </a:pPr>
            <a:r>
              <a:rPr lang="lt-LT" sz="6200" dirty="0" smtClean="0"/>
              <a:t> bei skatinanti gamtamokslinį švietimą ,  </a:t>
            </a:r>
            <a:r>
              <a:rPr lang="lt-LT" sz="6200" dirty="0"/>
              <a:t>užtikrinanti </a:t>
            </a:r>
            <a:r>
              <a:rPr lang="lt-LT" sz="6200" dirty="0" smtClean="0"/>
              <a:t>oraus, sveiko, pilietiško žmogaus</a:t>
            </a:r>
          </a:p>
          <a:p>
            <a:pPr marL="0" indent="0">
              <a:buNone/>
            </a:pPr>
            <a:r>
              <a:rPr lang="lt-LT" sz="6200" dirty="0" smtClean="0"/>
              <a:t> ugdymą </a:t>
            </a:r>
            <a:r>
              <a:rPr lang="lt-LT" sz="6200" dirty="0"/>
              <a:t>(</a:t>
            </a:r>
            <a:r>
              <a:rPr lang="lt-LT" sz="6200" dirty="0" err="1"/>
              <a:t>si</a:t>
            </a:r>
            <a:r>
              <a:rPr lang="lt-LT" sz="6200" dirty="0"/>
              <a:t>) </a:t>
            </a:r>
            <a:r>
              <a:rPr lang="lt-LT" sz="6200" dirty="0" smtClean="0"/>
              <a:t>saugioje modernioje aplinkoje .</a:t>
            </a:r>
          </a:p>
          <a:p>
            <a:pPr marL="0" indent="0">
              <a:buNone/>
            </a:pPr>
            <a:endParaRPr lang="lt-LT" sz="5100" dirty="0" smtClean="0"/>
          </a:p>
          <a:p>
            <a:pPr marL="0" indent="0">
              <a:buNone/>
            </a:pPr>
            <a:endParaRPr lang="lt-LT" sz="3200" dirty="0"/>
          </a:p>
          <a:p>
            <a:pPr marL="0" indent="0">
              <a:buNone/>
            </a:pPr>
            <a:r>
              <a:rPr lang="lt-LT" b="1" dirty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30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Statistiniai duomenys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sz="2400" dirty="0" smtClean="0"/>
              <a:t>Įstaigą </a:t>
            </a:r>
            <a:r>
              <a:rPr lang="lt-LT" sz="2400" dirty="0"/>
              <a:t>lanko </a:t>
            </a:r>
            <a:r>
              <a:rPr lang="lt-LT" sz="2400" dirty="0" smtClean="0"/>
              <a:t>127 </a:t>
            </a:r>
            <a:r>
              <a:rPr lang="lt-LT" sz="2400" dirty="0" smtClean="0"/>
              <a:t>vaikai</a:t>
            </a:r>
            <a:r>
              <a:rPr lang="lt-LT" sz="2400" dirty="0"/>
              <a:t>. Veikia 6 grupės, iš jų:1- ankstyvojo(2-3 m.) ir 5 - ikimokyklinio(4-6 m.) ugdymo grupės. </a:t>
            </a:r>
          </a:p>
          <a:p>
            <a:r>
              <a:rPr lang="lt-LT" sz="2400" dirty="0"/>
              <a:t>Įstaigoje dirba </a:t>
            </a:r>
            <a:r>
              <a:rPr lang="lt-LT" sz="2400" dirty="0" smtClean="0"/>
              <a:t>17 </a:t>
            </a:r>
            <a:r>
              <a:rPr lang="lt-LT" sz="2400" dirty="0"/>
              <a:t>pedagogų: 12 mokytojų,1meninio ugdymo mokytojas, 1 neformaliojo ugdymo mokytojas (fiziniam ugdymui), 1logopedas, 1soc.pedagogas ir 16 techninio personalo darbuotojų. </a:t>
            </a:r>
            <a:br>
              <a:rPr lang="lt-LT" sz="2400" dirty="0"/>
            </a:br>
            <a:endParaRPr lang="lt-LT" sz="2400" dirty="0"/>
          </a:p>
          <a:p>
            <a:pPr marL="0" indent="0">
              <a:buNone/>
            </a:pPr>
            <a:r>
              <a:rPr lang="lt-LT" dirty="0"/>
              <a:t/>
            </a:r>
            <a:br>
              <a:rPr lang="lt-LT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832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1659"/>
          </a:xfrm>
        </p:spPr>
        <p:txBody>
          <a:bodyPr/>
          <a:lstStyle/>
          <a:p>
            <a:r>
              <a:rPr lang="lt-LT" dirty="0" smtClean="0"/>
              <a:t>2021 m. pasiekimai, atlikti darbai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677334" y="1331259"/>
            <a:ext cx="8596668" cy="4710103"/>
          </a:xfrm>
        </p:spPr>
        <p:txBody>
          <a:bodyPr>
            <a:normAutofit fontScale="77500" lnSpcReduction="20000"/>
          </a:bodyPr>
          <a:lstStyle/>
          <a:p>
            <a:r>
              <a:rPr lang="lt-LT" sz="2900" dirty="0" smtClean="0"/>
              <a:t>15 padėkos raštų už dalyvavimą įvairiuose miesto, šalies renginiuose,</a:t>
            </a:r>
          </a:p>
          <a:p>
            <a:r>
              <a:rPr lang="lt-LT" sz="2900" dirty="0"/>
              <a:t>k</a:t>
            </a:r>
            <a:r>
              <a:rPr lang="lt-LT" sz="2900" dirty="0" smtClean="0"/>
              <a:t>artu su šalies pedagogais išleista metodinė knygelė tėvams ir mokytojams ,,Užduotys mažiems ir dideliems‘‘, rėmėjas-Vilniaus pažangos švietimo centras,</a:t>
            </a:r>
          </a:p>
          <a:p>
            <a:r>
              <a:rPr lang="lt-LT" sz="2900" dirty="0" smtClean="0"/>
              <a:t>laimėtas Sporto projektas,500 </a:t>
            </a:r>
            <a:r>
              <a:rPr lang="lt-LT" sz="2900" dirty="0" err="1" smtClean="0"/>
              <a:t>eur</a:t>
            </a:r>
            <a:r>
              <a:rPr lang="lt-LT" sz="2900" dirty="0" smtClean="0"/>
              <a:t> (edukacinės ekskursijos, sporto renginiai),</a:t>
            </a:r>
          </a:p>
          <a:p>
            <a:r>
              <a:rPr lang="lt-LT" sz="2900" dirty="0" smtClean="0"/>
              <a:t>laimėtas </a:t>
            </a:r>
            <a:r>
              <a:rPr lang="lt-LT" sz="2900" dirty="0"/>
              <a:t>projektas ,,Mokausi rūšiuoti‘‘, surinkta 34 balai, įsigyta </a:t>
            </a:r>
            <a:r>
              <a:rPr lang="lt-LT" sz="2900" dirty="0" smtClean="0"/>
              <a:t>knygelių,</a:t>
            </a:r>
          </a:p>
          <a:p>
            <a:r>
              <a:rPr lang="lt-LT" sz="2900" dirty="0" smtClean="0"/>
              <a:t>laimėtas gamtamokslinis projektas,2 000 </a:t>
            </a:r>
            <a:r>
              <a:rPr lang="lt-LT" sz="2900" dirty="0" err="1" smtClean="0"/>
              <a:t>eur</a:t>
            </a:r>
            <a:r>
              <a:rPr lang="lt-LT" sz="2900" dirty="0" smtClean="0"/>
              <a:t>.(įrengti edukaciniai tentai, pasodinta gėlių, krūmų, įsigyta priemonių </a:t>
            </a:r>
            <a:r>
              <a:rPr lang="lt-LT" sz="2900" dirty="0" err="1" smtClean="0"/>
              <a:t>patyriminei</a:t>
            </a:r>
            <a:r>
              <a:rPr lang="lt-LT" sz="2900" dirty="0" smtClean="0"/>
              <a:t> veiklai, miesto konferencija),</a:t>
            </a:r>
          </a:p>
          <a:p>
            <a:r>
              <a:rPr lang="lt-LT" sz="2900" dirty="0"/>
              <a:t>į</a:t>
            </a:r>
            <a:r>
              <a:rPr lang="lt-LT" sz="2900" dirty="0" smtClean="0"/>
              <a:t>diegta sistema  ,,Mano dienynas</a:t>
            </a:r>
            <a:r>
              <a:rPr lang="lt-LT" sz="2900" dirty="0" smtClean="0"/>
              <a:t>‘‘,</a:t>
            </a:r>
            <a:endParaRPr lang="lt-LT" sz="2900" dirty="0" smtClean="0"/>
          </a:p>
        </p:txBody>
      </p:sp>
    </p:spTree>
    <p:extLst>
      <p:ext uri="{BB962C8B-B14F-4D97-AF65-F5344CB8AC3E}">
        <p14:creationId xmlns:p14="http://schemas.microsoft.com/office/powerpoint/2010/main" val="1829539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77334" y="-1320800"/>
            <a:ext cx="8596668" cy="1320800"/>
          </a:xfrm>
        </p:spPr>
        <p:txBody>
          <a:bodyPr/>
          <a:lstStyle/>
          <a:p>
            <a:r>
              <a:rPr lang="lt-LT" dirty="0"/>
              <a:t>2021 m. pasiekimai, atlikti darbai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677334" y="361951"/>
            <a:ext cx="8596668" cy="5679412"/>
          </a:xfrm>
        </p:spPr>
        <p:txBody>
          <a:bodyPr/>
          <a:lstStyle/>
          <a:p>
            <a:r>
              <a:rPr lang="lt-LT" sz="2000" dirty="0"/>
              <a:t>straipsnis (interviu su direktore) šalies laikraštyje ,,Žaliasis pasaulis‘‘ apie įstaigos edukacines aplinkas, 2021 01 14,</a:t>
            </a:r>
          </a:p>
          <a:p>
            <a:r>
              <a:rPr lang="lt-LT" sz="2000" dirty="0"/>
              <a:t>įrengti edukaciniai tentai (12) gamtamoksline tema, 2 reklaminiai tentai, </a:t>
            </a:r>
          </a:p>
          <a:p>
            <a:r>
              <a:rPr lang="lt-LT" sz="2000" dirty="0"/>
              <a:t>įsigyta modernaus sportinio inventoriaus, edukacinių šiuolaikiškų žaidimų, knygelių,</a:t>
            </a:r>
          </a:p>
          <a:p>
            <a:r>
              <a:rPr lang="lt-LT" sz="2000" dirty="0"/>
              <a:t>įsigyta naujų valgymo įrankių vaikams </a:t>
            </a:r>
            <a:r>
              <a:rPr lang="lt-LT" sz="2000" dirty="0" smtClean="0"/>
              <a:t>grupėse,</a:t>
            </a:r>
          </a:p>
          <a:p>
            <a:r>
              <a:rPr lang="lt-LT" sz="2000" dirty="0" smtClean="0"/>
              <a:t>įsigyta </a:t>
            </a:r>
            <a:r>
              <a:rPr lang="lt-LT" sz="2000" dirty="0"/>
              <a:t>nauja įranga valgykloje (bulvių skutimo mašina, šaldytuvas),</a:t>
            </a:r>
          </a:p>
          <a:p>
            <a:r>
              <a:rPr lang="lt-LT" sz="2000" dirty="0"/>
              <a:t>III </a:t>
            </a:r>
            <a:r>
              <a:rPr lang="lt-LT" sz="2000" dirty="0" smtClean="0"/>
              <a:t>vieta  Vilniaus </a:t>
            </a:r>
            <a:r>
              <a:rPr lang="lt-LT" sz="2000" dirty="0"/>
              <a:t>m</a:t>
            </a:r>
            <a:r>
              <a:rPr lang="lt-LT" sz="2000" dirty="0" smtClean="0"/>
              <a:t>. edukacinių </a:t>
            </a:r>
            <a:r>
              <a:rPr lang="lt-LT" sz="2000" dirty="0"/>
              <a:t>aplinkų konkurse, Vilniaus m. Mero </a:t>
            </a:r>
            <a:r>
              <a:rPr lang="lt-LT" sz="2000" dirty="0" smtClean="0"/>
              <a:t>padėka,2021m. gruodis,</a:t>
            </a:r>
          </a:p>
          <a:p>
            <a:r>
              <a:rPr lang="lt-LT" sz="2000" dirty="0"/>
              <a:t>f</a:t>
            </a:r>
            <a:r>
              <a:rPr lang="lt-LT" sz="2000" dirty="0" smtClean="0"/>
              <a:t>ilmukas apie darželio edukacines aplinkas Lietuvos ryto laidoje,,Ekovirusas‘‘,2021 12 04.</a:t>
            </a:r>
            <a:endParaRPr lang="lt-LT" sz="2000" dirty="0"/>
          </a:p>
          <a:p>
            <a:endParaRPr lang="lt-LT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453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Vidaus ir lauko erdvių gražinimo darbai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677333" y="1264025"/>
            <a:ext cx="8257117" cy="4777338"/>
          </a:xfrm>
        </p:spPr>
        <p:txBody>
          <a:bodyPr>
            <a:normAutofit fontScale="85000" lnSpcReduction="20000"/>
          </a:bodyPr>
          <a:lstStyle/>
          <a:p>
            <a:r>
              <a:rPr lang="lt-LT" sz="1900" dirty="0"/>
              <a:t>į</a:t>
            </a:r>
            <a:r>
              <a:rPr lang="lt-LT" sz="1900" dirty="0" smtClean="0"/>
              <a:t>rengtos 2 </a:t>
            </a:r>
            <a:r>
              <a:rPr lang="lt-LT" sz="1900" dirty="0"/>
              <a:t>sūpynės,</a:t>
            </a:r>
          </a:p>
          <a:p>
            <a:r>
              <a:rPr lang="lt-LT" sz="1900" dirty="0"/>
              <a:t>į</a:t>
            </a:r>
            <a:r>
              <a:rPr lang="lt-LT" sz="1900" dirty="0" smtClean="0"/>
              <a:t>rengtas darbuotojų kambarys,</a:t>
            </a:r>
          </a:p>
          <a:p>
            <a:r>
              <a:rPr lang="lt-LT" sz="1900" dirty="0" smtClean="0"/>
              <a:t>įrengti 2 atskiri įėjimai į grupes(su metalinių durų ,,Salto‘‘ sistema),</a:t>
            </a:r>
          </a:p>
          <a:p>
            <a:r>
              <a:rPr lang="lt-LT" sz="1900" dirty="0"/>
              <a:t>a</a:t>
            </a:r>
            <a:r>
              <a:rPr lang="lt-LT" sz="1900" dirty="0" smtClean="0"/>
              <a:t>tliktas įėjimų į įstaigą ,lauko įrangos ir  pavėsinių kosmetinis remontas,</a:t>
            </a:r>
          </a:p>
          <a:p>
            <a:r>
              <a:rPr lang="lt-LT" sz="1900" dirty="0"/>
              <a:t>n</a:t>
            </a:r>
            <a:r>
              <a:rPr lang="lt-LT" sz="1900" dirty="0" smtClean="0"/>
              <a:t>aujų edukacinių erdvių kūrimas: nauji suoleliai, gėlynai, </a:t>
            </a:r>
            <a:r>
              <a:rPr lang="lt-LT" sz="1900" dirty="0" err="1" smtClean="0"/>
              <a:t>kompostinės</a:t>
            </a:r>
            <a:r>
              <a:rPr lang="lt-LT" sz="1900" dirty="0" smtClean="0"/>
              <a:t>,</a:t>
            </a:r>
          </a:p>
          <a:p>
            <a:r>
              <a:rPr lang="lt-LT" sz="1900" dirty="0"/>
              <a:t>į</a:t>
            </a:r>
            <a:r>
              <a:rPr lang="lt-LT" sz="1900" dirty="0" smtClean="0"/>
              <a:t>rengtas  kiekvienai </a:t>
            </a:r>
            <a:r>
              <a:rPr lang="lt-LT" sz="1900" dirty="0"/>
              <a:t>grupei mini </a:t>
            </a:r>
            <a:r>
              <a:rPr lang="lt-LT" sz="1900" dirty="0" smtClean="0"/>
              <a:t>darželis,</a:t>
            </a:r>
            <a:endParaRPr lang="lt-LT" sz="1900" dirty="0"/>
          </a:p>
          <a:p>
            <a:r>
              <a:rPr lang="lt-LT" sz="1900" dirty="0" smtClean="0"/>
              <a:t>atnaujinta kiemo žaliosios  dangos dalis (pasėta, prižiūrima žolė),</a:t>
            </a:r>
          </a:p>
          <a:p>
            <a:r>
              <a:rPr lang="lt-LT" sz="1900" dirty="0"/>
              <a:t>a</a:t>
            </a:r>
            <a:r>
              <a:rPr lang="lt-LT" sz="1900" dirty="0" smtClean="0"/>
              <a:t>tnaujinta IT įranga,</a:t>
            </a:r>
            <a:r>
              <a:rPr lang="lt-LT" sz="1900" dirty="0"/>
              <a:t> </a:t>
            </a:r>
            <a:r>
              <a:rPr lang="lt-LT" sz="1900" dirty="0" smtClean="0"/>
              <a:t>nauja įranga </a:t>
            </a:r>
            <a:r>
              <a:rPr lang="lt-LT" sz="1900" dirty="0"/>
              <a:t>valgykloje</a:t>
            </a:r>
            <a:r>
              <a:rPr lang="lt-LT" sz="1900" dirty="0" smtClean="0"/>
              <a:t>;</a:t>
            </a:r>
          </a:p>
          <a:p>
            <a:r>
              <a:rPr lang="lt-LT" sz="1900" dirty="0"/>
              <a:t>į</a:t>
            </a:r>
            <a:r>
              <a:rPr lang="lt-LT" sz="1900" dirty="0" smtClean="0"/>
              <a:t>rengta sporto aikštelė,</a:t>
            </a:r>
          </a:p>
          <a:p>
            <a:r>
              <a:rPr lang="lt-LT" sz="1900" dirty="0"/>
              <a:t>s</a:t>
            </a:r>
            <a:r>
              <a:rPr lang="lt-LT" sz="1900" dirty="0" smtClean="0"/>
              <a:t>uremontuotas sanitarinis mazgas ,,Drugelių‘‘ grupėje,</a:t>
            </a:r>
            <a:endParaRPr lang="lt-LT" sz="1900" dirty="0"/>
          </a:p>
          <a:p>
            <a:r>
              <a:rPr lang="lt-LT" sz="1900" dirty="0"/>
              <a:t>į</a:t>
            </a:r>
            <a:r>
              <a:rPr lang="lt-LT" sz="1900" dirty="0" smtClean="0"/>
              <a:t>rengti </a:t>
            </a:r>
            <a:r>
              <a:rPr lang="lt-LT" sz="1900" dirty="0" err="1" smtClean="0"/>
              <a:t>roletai</a:t>
            </a:r>
            <a:r>
              <a:rPr lang="lt-LT" sz="1900" dirty="0" smtClean="0"/>
              <a:t> </a:t>
            </a:r>
            <a:r>
              <a:rPr lang="lt-LT" sz="1900" dirty="0"/>
              <a:t>visose </a:t>
            </a:r>
            <a:r>
              <a:rPr lang="lt-LT" sz="1900" dirty="0" smtClean="0"/>
              <a:t>grupėse,</a:t>
            </a:r>
          </a:p>
          <a:p>
            <a:r>
              <a:rPr lang="lt-LT" sz="1900" dirty="0"/>
              <a:t>į</a:t>
            </a:r>
            <a:r>
              <a:rPr lang="lt-LT" sz="1900" dirty="0" smtClean="0"/>
              <a:t>rengti edukaciniai tentai,</a:t>
            </a:r>
          </a:p>
          <a:p>
            <a:r>
              <a:rPr lang="lt-LT" sz="1900" dirty="0"/>
              <a:t>a</a:t>
            </a:r>
            <a:r>
              <a:rPr lang="lt-LT" sz="1900" dirty="0" smtClean="0"/>
              <a:t>tnaujintos </a:t>
            </a:r>
            <a:r>
              <a:rPr lang="lt-LT" sz="1900" dirty="0" err="1" smtClean="0"/>
              <a:t>smėliadėžės</a:t>
            </a:r>
            <a:r>
              <a:rPr lang="lt-LT" sz="1900" dirty="0" smtClean="0"/>
              <a:t>,</a:t>
            </a:r>
          </a:p>
          <a:p>
            <a:r>
              <a:rPr lang="lt-LT" sz="1900" dirty="0" smtClean="0"/>
              <a:t>Pagranduko ir paukštės skulptūros.</a:t>
            </a:r>
          </a:p>
          <a:p>
            <a:endParaRPr lang="lt-LT" dirty="0"/>
          </a:p>
          <a:p>
            <a:endParaRPr lang="lt-LT" dirty="0"/>
          </a:p>
          <a:p>
            <a:endParaRPr lang="en-US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422" y="3416531"/>
            <a:ext cx="3067396" cy="344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76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211377" y="361278"/>
            <a:ext cx="9404723" cy="768275"/>
          </a:xfrm>
        </p:spPr>
        <p:txBody>
          <a:bodyPr>
            <a:normAutofit fontScale="90000"/>
          </a:bodyPr>
          <a:lstStyle/>
          <a:p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Ugdymas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lt-L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 </a:t>
            </a:r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lt-L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677334" y="1129553"/>
            <a:ext cx="8596668" cy="49118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lt-LT" b="1" dirty="0" smtClean="0"/>
              <a:t>Tikslas</a:t>
            </a:r>
            <a:endParaRPr lang="en-US" dirty="0"/>
          </a:p>
          <a:p>
            <a:r>
              <a:rPr lang="lt-LT" dirty="0"/>
              <a:t>Kurti saugią modernią ugdymosi aplinką, padedančią ugdyti vaiko pilietiškumą, kūrybiškumą, socialinius, etninius bei pažintinius poreikius.</a:t>
            </a:r>
            <a:endParaRPr lang="en-US" dirty="0"/>
          </a:p>
          <a:p>
            <a:pPr marL="0" indent="0">
              <a:buNone/>
            </a:pPr>
            <a:r>
              <a:rPr lang="lt-LT" b="1" dirty="0"/>
              <a:t>Uždaviniai </a:t>
            </a:r>
            <a:endParaRPr lang="en-US" dirty="0"/>
          </a:p>
          <a:p>
            <a:r>
              <a:rPr lang="lt-LT" dirty="0"/>
              <a:t>1.Suteikti vaikams ugdymą  papildančių kompetencijų, gilinantis  į gamtosauginį švietimą, socialines prevencines  veiklas bei vaiko </a:t>
            </a:r>
            <a:r>
              <a:rPr lang="lt-LT" dirty="0" smtClean="0"/>
              <a:t>saviraišką .</a:t>
            </a:r>
          </a:p>
          <a:p>
            <a:r>
              <a:rPr lang="lt-LT" dirty="0" smtClean="0"/>
              <a:t>2.Stiprinti </a:t>
            </a:r>
            <a:r>
              <a:rPr lang="lt-LT" dirty="0"/>
              <a:t>vaiko fizinį aktyvumą taikant modernias vidaus ir lauko erdves.</a:t>
            </a:r>
            <a:endParaRPr lang="en-US" dirty="0"/>
          </a:p>
          <a:p>
            <a:r>
              <a:rPr lang="lt-LT" dirty="0"/>
              <a:t>3.Kurti palankų emocinį klimatą bendruomenėje.</a:t>
            </a:r>
            <a:endParaRPr lang="en-US" dirty="0"/>
          </a:p>
          <a:p>
            <a:r>
              <a:rPr lang="lt-LT" dirty="0"/>
              <a:t>4.Tobulinti vaikų pažangos vertinimą, suteikiant tėvams realią informaciją apie vaiko pasiekimus.</a:t>
            </a:r>
            <a:endParaRPr lang="en-US" dirty="0"/>
          </a:p>
          <a:p>
            <a:pPr marL="0" indent="0">
              <a:buNone/>
            </a:pPr>
            <a:r>
              <a:rPr lang="lt-LT" b="1" dirty="0"/>
              <a:t>Prioritetai</a:t>
            </a:r>
            <a:endParaRPr lang="en-US" dirty="0"/>
          </a:p>
          <a:p>
            <a:r>
              <a:rPr lang="lt-LT" dirty="0"/>
              <a:t>1.Glaudus ryšys su šeima, pedagogais.</a:t>
            </a:r>
            <a:endParaRPr lang="en-US" dirty="0"/>
          </a:p>
          <a:p>
            <a:r>
              <a:rPr lang="lt-LT" dirty="0"/>
              <a:t>3.Saugi moderni ugdymosi aplinka.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555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3600" dirty="0" smtClean="0"/>
              <a:t>Sklandus ugdymas 2022 m. </a:t>
            </a:r>
            <a:endParaRPr lang="lt-LT" sz="3600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103312" y="1230924"/>
            <a:ext cx="8946541" cy="50174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lt-LT" dirty="0" smtClean="0"/>
          </a:p>
          <a:p>
            <a:r>
              <a:rPr lang="lt-LT" sz="1600" dirty="0"/>
              <a:t>p</a:t>
            </a:r>
            <a:r>
              <a:rPr lang="lt-LT" sz="1600" dirty="0" smtClean="0"/>
              <a:t>agrindas-ikimokyklinio ugdymo programa ,,Pagrandukas‘‘, 2018 m.</a:t>
            </a:r>
          </a:p>
          <a:p>
            <a:r>
              <a:rPr lang="lt-LT" sz="1600" dirty="0"/>
              <a:t>p</a:t>
            </a:r>
            <a:r>
              <a:rPr lang="lt-LT" sz="1600" dirty="0" smtClean="0"/>
              <a:t>apildanti prevencinė </a:t>
            </a:r>
            <a:r>
              <a:rPr lang="lt-LT" sz="1600" dirty="0"/>
              <a:t>programa ,,</a:t>
            </a:r>
            <a:r>
              <a:rPr lang="lt-LT" sz="1600" dirty="0" err="1"/>
              <a:t>Zipio</a:t>
            </a:r>
            <a:r>
              <a:rPr lang="lt-LT" sz="1600" dirty="0"/>
              <a:t> draugai</a:t>
            </a:r>
            <a:r>
              <a:rPr lang="lt-LT" sz="1600" dirty="0" smtClean="0"/>
              <a:t>‘‘,</a:t>
            </a:r>
          </a:p>
          <a:p>
            <a:r>
              <a:rPr lang="lt-LT" sz="1600" dirty="0"/>
              <a:t>,,Naratyvinio </a:t>
            </a:r>
            <a:r>
              <a:rPr lang="lt-LT" sz="1600" dirty="0" smtClean="0"/>
              <a:t>žaidimo metodo ‘‘ </a:t>
            </a:r>
            <a:r>
              <a:rPr lang="lt-LT" sz="1600" dirty="0"/>
              <a:t>tęsinys. Kitų įstaigų </a:t>
            </a:r>
            <a:r>
              <a:rPr lang="lt-LT" sz="1600" dirty="0" smtClean="0"/>
              <a:t>konsultavimas, miesto konferencijos organizavimas,</a:t>
            </a:r>
          </a:p>
          <a:p>
            <a:r>
              <a:rPr lang="lt-LT" sz="1600" dirty="0"/>
              <a:t>s</a:t>
            </a:r>
            <a:r>
              <a:rPr lang="lt-LT" sz="1600" dirty="0" smtClean="0"/>
              <a:t>augi emocinė ir fizinė aplinka,</a:t>
            </a:r>
          </a:p>
          <a:p>
            <a:r>
              <a:rPr lang="lt-LT" sz="1600" dirty="0" smtClean="0"/>
              <a:t>sistema ,,Mano dienynas‘‘,</a:t>
            </a:r>
          </a:p>
          <a:p>
            <a:r>
              <a:rPr lang="lt-LT" sz="1600" dirty="0" smtClean="0"/>
              <a:t>etninė-gamtamokslinė kryptis ( papročiai, kalendorinės šventės, </a:t>
            </a:r>
            <a:r>
              <a:rPr lang="lt-LT" sz="1600" dirty="0" err="1" smtClean="0"/>
              <a:t>patyriminė</a:t>
            </a:r>
            <a:r>
              <a:rPr lang="lt-LT" sz="1600" dirty="0" smtClean="0"/>
              <a:t> veikla, gamtamoksliniai projektai),</a:t>
            </a:r>
          </a:p>
          <a:p>
            <a:r>
              <a:rPr lang="lt-LT" sz="1600" dirty="0"/>
              <a:t>š</a:t>
            </a:r>
            <a:r>
              <a:rPr lang="lt-LT" sz="1600" dirty="0" smtClean="0"/>
              <a:t>iuolaikiškos sporto įrangos įsigijimas (lauko treniruokliai),</a:t>
            </a:r>
          </a:p>
          <a:p>
            <a:r>
              <a:rPr lang="lt-LT" sz="1600" dirty="0" smtClean="0"/>
              <a:t>lauko </a:t>
            </a:r>
            <a:r>
              <a:rPr lang="lt-LT" sz="1600" dirty="0"/>
              <a:t>klasė,</a:t>
            </a:r>
          </a:p>
          <a:p>
            <a:r>
              <a:rPr lang="lt-LT" sz="1600" dirty="0" smtClean="0"/>
              <a:t>objektyvus vaikų pažangos vertinimas ,</a:t>
            </a:r>
          </a:p>
          <a:p>
            <a:r>
              <a:rPr lang="lt-LT" sz="1600" dirty="0"/>
              <a:t>g</a:t>
            </a:r>
            <a:r>
              <a:rPr lang="lt-LT" sz="1600" dirty="0" smtClean="0"/>
              <a:t>laudi komunikacija su tėvais,</a:t>
            </a:r>
          </a:p>
          <a:p>
            <a:r>
              <a:rPr lang="lt-LT" sz="1600" dirty="0"/>
              <a:t>m</a:t>
            </a:r>
            <a:r>
              <a:rPr lang="lt-LT" sz="1600" dirty="0" smtClean="0"/>
              <a:t>aitinimo paslaugų teikimo vaikams licencija. 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205194555"/>
      </p:ext>
    </p:extLst>
  </p:cSld>
  <p:clrMapOvr>
    <a:masterClrMapping/>
  </p:clrMapOvr>
</p:sld>
</file>

<file path=ppt/theme/theme1.xml><?xml version="1.0" encoding="utf-8"?>
<a:theme xmlns:a="http://schemas.openxmlformats.org/drawingml/2006/main" name="Briaunota">
  <a:themeElements>
    <a:clrScheme name="Briauno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Briauno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riauno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2087</TotalTime>
  <Words>1025</Words>
  <Application>Microsoft Office PowerPoint</Application>
  <PresentationFormat>Plačiaekranė</PresentationFormat>
  <Paragraphs>157</Paragraphs>
  <Slides>18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5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18</vt:i4>
      </vt:variant>
    </vt:vector>
  </HeadingPairs>
  <TitlesOfParts>
    <vt:vector size="24" baseType="lpstr">
      <vt:lpstr>Arial</vt:lpstr>
      <vt:lpstr>Calibri Light</vt:lpstr>
      <vt:lpstr>Times New Roman</vt:lpstr>
      <vt:lpstr>Trebuchet MS</vt:lpstr>
      <vt:lpstr>Wingdings 3</vt:lpstr>
      <vt:lpstr>Briaunota</vt:lpstr>
      <vt:lpstr>             </vt:lpstr>
      <vt:lpstr> Sklandus  lopšelis-darželis </vt:lpstr>
      <vt:lpstr>Kokio lopšelio-darželio siekiame</vt:lpstr>
      <vt:lpstr>Statistiniai duomenys</vt:lpstr>
      <vt:lpstr>2021 m. pasiekimai, atlikti darbai</vt:lpstr>
      <vt:lpstr>2021 m. pasiekimai, atlikti darbai</vt:lpstr>
      <vt:lpstr>Vidaus ir lauko erdvių gražinimo darbai</vt:lpstr>
      <vt:lpstr>Ugdymas 2022 m.  </vt:lpstr>
      <vt:lpstr>Sklandus ugdymas 2022 m. </vt:lpstr>
      <vt:lpstr> IKIMOKYKLINIO UGDYMO PROGRAMOS    MODELIS</vt:lpstr>
      <vt:lpstr>Kuo mes unikalūs</vt:lpstr>
      <vt:lpstr>Moderni aplinka</vt:lpstr>
      <vt:lpstr>Pagalba vaikui Įtraukusis ugdymas </vt:lpstr>
      <vt:lpstr>Vykdomi projektai</vt:lpstr>
      <vt:lpstr>Kaip to pasieksime  </vt:lpstr>
      <vt:lpstr>Ką reikia tobulinti</vt:lpstr>
      <vt:lpstr>Įstaigos varikliai</vt:lpstr>
      <vt:lpstr>                Kurkime darželį,         apie kurį svajotų      kiekvienas Naujamiesčio vaikas.</vt:lpstr>
    </vt:vector>
  </TitlesOfParts>
  <Company>Vilniaus Ryto progimnazija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Vilniaus ,,Ryto‘‘ progimnazija  Bendruomenės susirinkimas                 2020-01-30</dc:title>
  <dc:creator>Valdas Žekonis</dc:creator>
  <cp:lastModifiedBy>User</cp:lastModifiedBy>
  <cp:revision>209</cp:revision>
  <cp:lastPrinted>2021-10-27T08:15:36Z</cp:lastPrinted>
  <dcterms:created xsi:type="dcterms:W3CDTF">2020-01-27T14:49:00Z</dcterms:created>
  <dcterms:modified xsi:type="dcterms:W3CDTF">2021-12-08T08:36:33Z</dcterms:modified>
</cp:coreProperties>
</file>